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lacial Indifference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Medium" panose="00000600000000000000" pitchFamily="2" charset="0"/>
      <p:regular r:id="rId18"/>
    </p:embeddedFont>
    <p:embeddedFont>
      <p:font typeface="Poppins Semi-Bold" panose="020B0604020202020204" charset="0"/>
      <p:regular r:id="rId19"/>
    </p:embeddedFont>
    <p:embeddedFont>
      <p:font typeface="TT Norm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svg"/><Relationship Id="rId18" Type="http://schemas.openxmlformats.org/officeDocument/2006/relationships/image" Target="../media/image108.png"/><Relationship Id="rId26" Type="http://schemas.openxmlformats.org/officeDocument/2006/relationships/image" Target="../media/image114.png"/><Relationship Id="rId39" Type="http://schemas.openxmlformats.org/officeDocument/2006/relationships/image" Target="../media/image77.svg"/><Relationship Id="rId21" Type="http://schemas.openxmlformats.org/officeDocument/2006/relationships/image" Target="../media/image111.svg"/><Relationship Id="rId34" Type="http://schemas.openxmlformats.org/officeDocument/2006/relationships/image" Target="../media/image122.png"/><Relationship Id="rId42" Type="http://schemas.openxmlformats.org/officeDocument/2006/relationships/image" Target="../media/image80.png"/><Relationship Id="rId7" Type="http://schemas.openxmlformats.org/officeDocument/2006/relationships/image" Target="../media/image97.svg"/><Relationship Id="rId2" Type="http://schemas.openxmlformats.org/officeDocument/2006/relationships/video" Target="../media/media1.mp4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7.svg"/><Relationship Id="rId41" Type="http://schemas.openxmlformats.org/officeDocument/2006/relationships/image" Target="../media/image79.svg"/><Relationship Id="rId1" Type="http://schemas.microsoft.com/office/2007/relationships/media" Target="../media/media1.mp4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25.svg"/><Relationship Id="rId40" Type="http://schemas.openxmlformats.org/officeDocument/2006/relationships/image" Target="../media/image78.pn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23" Type="http://schemas.openxmlformats.org/officeDocument/2006/relationships/image" Target="../media/image16.svg"/><Relationship Id="rId28" Type="http://schemas.openxmlformats.org/officeDocument/2006/relationships/image" Target="../media/image116.png"/><Relationship Id="rId36" Type="http://schemas.openxmlformats.org/officeDocument/2006/relationships/image" Target="../media/image124.png"/><Relationship Id="rId10" Type="http://schemas.openxmlformats.org/officeDocument/2006/relationships/image" Target="../media/image100.png"/><Relationship Id="rId19" Type="http://schemas.openxmlformats.org/officeDocument/2006/relationships/image" Target="../media/image109.svg"/><Relationship Id="rId31" Type="http://schemas.openxmlformats.org/officeDocument/2006/relationships/image" Target="../media/image119.svg"/><Relationship Id="rId44" Type="http://schemas.openxmlformats.org/officeDocument/2006/relationships/image" Target="../media/image126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5.png"/><Relationship Id="rId27" Type="http://schemas.openxmlformats.org/officeDocument/2006/relationships/image" Target="../media/image115.svg"/><Relationship Id="rId30" Type="http://schemas.openxmlformats.org/officeDocument/2006/relationships/image" Target="../media/image118.png"/><Relationship Id="rId35" Type="http://schemas.openxmlformats.org/officeDocument/2006/relationships/image" Target="../media/image123.svg"/><Relationship Id="rId43" Type="http://schemas.openxmlformats.org/officeDocument/2006/relationships/image" Target="../media/image81.svg"/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5" Type="http://schemas.openxmlformats.org/officeDocument/2006/relationships/image" Target="../media/image113.svg"/><Relationship Id="rId33" Type="http://schemas.openxmlformats.org/officeDocument/2006/relationships/image" Target="../media/image121.svg"/><Relationship Id="rId38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image" Target="../media/image83.sv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image" Target="../media/image8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jpeg"/><Relationship Id="rId11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11.png"/><Relationship Id="rId10" Type="http://schemas.openxmlformats.org/officeDocument/2006/relationships/image" Target="../media/image88.svg"/><Relationship Id="rId4" Type="http://schemas.openxmlformats.org/officeDocument/2006/relationships/image" Target="../media/image69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13" Type="http://schemas.openxmlformats.org/officeDocument/2006/relationships/image" Target="../media/image50.png"/><Relationship Id="rId18" Type="http://schemas.openxmlformats.org/officeDocument/2006/relationships/image" Target="../media/image130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9.svg"/><Relationship Id="rId17" Type="http://schemas.openxmlformats.org/officeDocument/2006/relationships/image" Target="../media/image129.png"/><Relationship Id="rId2" Type="http://schemas.openxmlformats.org/officeDocument/2006/relationships/image" Target="../media/image11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8.png"/><Relationship Id="rId5" Type="http://schemas.openxmlformats.org/officeDocument/2006/relationships/image" Target="../media/image38.svg"/><Relationship Id="rId15" Type="http://schemas.openxmlformats.org/officeDocument/2006/relationships/image" Target="../media/image46.png"/><Relationship Id="rId10" Type="http://schemas.openxmlformats.org/officeDocument/2006/relationships/image" Target="../media/image45.sv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1.png"/><Relationship Id="rId18" Type="http://schemas.openxmlformats.org/officeDocument/2006/relationships/hyperlink" Target="https://github.com/DarainHyder/MindScan" TargetMode="External"/><Relationship Id="rId3" Type="http://schemas.openxmlformats.org/officeDocument/2006/relationships/image" Target="../media/image95.svg"/><Relationship Id="rId7" Type="http://schemas.openxmlformats.org/officeDocument/2006/relationships/image" Target="../media/image134.png"/><Relationship Id="rId12" Type="http://schemas.openxmlformats.org/officeDocument/2006/relationships/image" Target="../media/image139.svg"/><Relationship Id="rId17" Type="http://schemas.openxmlformats.org/officeDocument/2006/relationships/hyperlink" Target="http://psychepath.streamlit.app" TargetMode="External"/><Relationship Id="rId2" Type="http://schemas.openxmlformats.org/officeDocument/2006/relationships/image" Target="../media/image94.png"/><Relationship Id="rId16" Type="http://schemas.openxmlformats.org/officeDocument/2006/relationships/image" Target="../media/image1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sv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37.svg"/><Relationship Id="rId4" Type="http://schemas.openxmlformats.org/officeDocument/2006/relationships/image" Target="../media/image131.jpeg"/><Relationship Id="rId9" Type="http://schemas.openxmlformats.org/officeDocument/2006/relationships/image" Target="../media/image136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5" Type="http://schemas.openxmlformats.org/officeDocument/2006/relationships/image" Target="../media/image35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1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4.pn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3.sv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14.svg"/><Relationship Id="rId15" Type="http://schemas.openxmlformats.org/officeDocument/2006/relationships/image" Target="../media/image12.svg"/><Relationship Id="rId10" Type="http://schemas.openxmlformats.org/officeDocument/2006/relationships/image" Target="../media/image58.png"/><Relationship Id="rId19" Type="http://schemas.openxmlformats.org/officeDocument/2006/relationships/image" Target="../media/image65.svg"/><Relationship Id="rId4" Type="http://schemas.openxmlformats.org/officeDocument/2006/relationships/image" Target="../media/image13.png"/><Relationship Id="rId9" Type="http://schemas.openxmlformats.org/officeDocument/2006/relationships/image" Target="../media/image57.sv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4.svg"/><Relationship Id="rId18" Type="http://schemas.openxmlformats.org/officeDocument/2006/relationships/image" Target="../media/image77.svg"/><Relationship Id="rId3" Type="http://schemas.openxmlformats.org/officeDocument/2006/relationships/image" Target="../media/image14.svg"/><Relationship Id="rId21" Type="http://schemas.openxmlformats.org/officeDocument/2006/relationships/image" Target="../media/image80.png"/><Relationship Id="rId7" Type="http://schemas.openxmlformats.org/officeDocument/2006/relationships/image" Target="../media/image70.sv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image" Target="../media/image13.png"/><Relationship Id="rId16" Type="http://schemas.openxmlformats.org/officeDocument/2006/relationships/image" Target="../media/image75.jpe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openxmlformats.org/officeDocument/2006/relationships/image" Target="../media/image68.svg"/><Relationship Id="rId15" Type="http://schemas.openxmlformats.org/officeDocument/2006/relationships/image" Target="../media/image27.sv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12.svg"/><Relationship Id="rId14" Type="http://schemas.openxmlformats.org/officeDocument/2006/relationships/image" Target="../media/image26.png"/><Relationship Id="rId22" Type="http://schemas.openxmlformats.org/officeDocument/2006/relationships/image" Target="../media/image8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image" Target="../media/image83.sv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image" Target="../media/image8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11.png"/><Relationship Id="rId10" Type="http://schemas.openxmlformats.org/officeDocument/2006/relationships/image" Target="../media/image88.svg"/><Relationship Id="rId4" Type="http://schemas.openxmlformats.org/officeDocument/2006/relationships/image" Target="../media/image69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12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1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45487">
            <a:off x="14351924" y="6623842"/>
            <a:ext cx="3826022" cy="3649069"/>
          </a:xfrm>
          <a:custGeom>
            <a:avLst/>
            <a:gdLst/>
            <a:ahLst/>
            <a:cxnLst/>
            <a:rect l="l" t="t" r="r" b="b"/>
            <a:pathLst>
              <a:path w="3826022" h="3649069">
                <a:moveTo>
                  <a:pt x="0" y="0"/>
                </a:moveTo>
                <a:lnTo>
                  <a:pt x="3826022" y="0"/>
                </a:lnTo>
                <a:lnTo>
                  <a:pt x="3826022" y="3649069"/>
                </a:lnTo>
                <a:lnTo>
                  <a:pt x="0" y="3649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04747" y="9673905"/>
            <a:ext cx="20052639" cy="5564607"/>
          </a:xfrm>
          <a:custGeom>
            <a:avLst/>
            <a:gdLst/>
            <a:ahLst/>
            <a:cxnLst/>
            <a:rect l="l" t="t" r="r" b="b"/>
            <a:pathLst>
              <a:path w="20052639" h="5564607">
                <a:moveTo>
                  <a:pt x="0" y="0"/>
                </a:moveTo>
                <a:lnTo>
                  <a:pt x="20052638" y="0"/>
                </a:lnTo>
                <a:lnTo>
                  <a:pt x="20052638" y="5564607"/>
                </a:lnTo>
                <a:lnTo>
                  <a:pt x="0" y="5564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52755" y="2813050"/>
            <a:ext cx="5125905" cy="4837994"/>
            <a:chOff x="0" y="0"/>
            <a:chExt cx="694223" cy="6552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4223" cy="655230"/>
            </a:xfrm>
            <a:custGeom>
              <a:avLst/>
              <a:gdLst/>
              <a:ahLst/>
              <a:cxnLst/>
              <a:rect l="l" t="t" r="r" b="b"/>
              <a:pathLst>
                <a:path w="694223" h="655230">
                  <a:moveTo>
                    <a:pt x="37759" y="0"/>
                  </a:moveTo>
                  <a:lnTo>
                    <a:pt x="656464" y="0"/>
                  </a:lnTo>
                  <a:cubicBezTo>
                    <a:pt x="666478" y="0"/>
                    <a:pt x="676082" y="3978"/>
                    <a:pt x="683163" y="11059"/>
                  </a:cubicBezTo>
                  <a:cubicBezTo>
                    <a:pt x="690244" y="18140"/>
                    <a:pt x="694223" y="27745"/>
                    <a:pt x="694223" y="37759"/>
                  </a:cubicBezTo>
                  <a:lnTo>
                    <a:pt x="694223" y="617471"/>
                  </a:lnTo>
                  <a:cubicBezTo>
                    <a:pt x="694223" y="638324"/>
                    <a:pt x="677317" y="655230"/>
                    <a:pt x="656464" y="655230"/>
                  </a:cubicBezTo>
                  <a:lnTo>
                    <a:pt x="37759" y="655230"/>
                  </a:lnTo>
                  <a:cubicBezTo>
                    <a:pt x="27745" y="655230"/>
                    <a:pt x="18140" y="651251"/>
                    <a:pt x="11059" y="644170"/>
                  </a:cubicBezTo>
                  <a:cubicBezTo>
                    <a:pt x="3978" y="637089"/>
                    <a:pt x="0" y="627485"/>
                    <a:pt x="0" y="617471"/>
                  </a:cubicBezTo>
                  <a:lnTo>
                    <a:pt x="0" y="37759"/>
                  </a:lnTo>
                  <a:cubicBezTo>
                    <a:pt x="0" y="27745"/>
                    <a:pt x="3978" y="18140"/>
                    <a:pt x="11059" y="11059"/>
                  </a:cubicBezTo>
                  <a:cubicBezTo>
                    <a:pt x="18140" y="3978"/>
                    <a:pt x="27745" y="0"/>
                    <a:pt x="37759" y="0"/>
                  </a:cubicBezTo>
                  <a:close/>
                </a:path>
              </a:pathLst>
            </a:custGeom>
            <a:blipFill>
              <a:blip r:embed="rId6"/>
              <a:stretch>
                <a:fillRect t="-2975" b="-297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40983" y="5776749"/>
            <a:ext cx="5177831" cy="2911232"/>
            <a:chOff x="0" y="0"/>
            <a:chExt cx="701255" cy="3942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1255" cy="394280"/>
            </a:xfrm>
            <a:custGeom>
              <a:avLst/>
              <a:gdLst/>
              <a:ahLst/>
              <a:cxnLst/>
              <a:rect l="l" t="t" r="r" b="b"/>
              <a:pathLst>
                <a:path w="701255" h="394280">
                  <a:moveTo>
                    <a:pt x="37380" y="0"/>
                  </a:moveTo>
                  <a:lnTo>
                    <a:pt x="663875" y="0"/>
                  </a:lnTo>
                  <a:cubicBezTo>
                    <a:pt x="673789" y="0"/>
                    <a:pt x="683297" y="3938"/>
                    <a:pt x="690307" y="10948"/>
                  </a:cubicBezTo>
                  <a:cubicBezTo>
                    <a:pt x="697317" y="17959"/>
                    <a:pt x="701255" y="27466"/>
                    <a:pt x="701255" y="37380"/>
                  </a:cubicBezTo>
                  <a:lnTo>
                    <a:pt x="701255" y="356900"/>
                  </a:lnTo>
                  <a:cubicBezTo>
                    <a:pt x="701255" y="366814"/>
                    <a:pt x="697317" y="376322"/>
                    <a:pt x="690307" y="383332"/>
                  </a:cubicBezTo>
                  <a:cubicBezTo>
                    <a:pt x="683297" y="390342"/>
                    <a:pt x="673789" y="394280"/>
                    <a:pt x="663875" y="394280"/>
                  </a:cubicBezTo>
                  <a:lnTo>
                    <a:pt x="37380" y="394280"/>
                  </a:lnTo>
                  <a:cubicBezTo>
                    <a:pt x="27466" y="394280"/>
                    <a:pt x="17959" y="390342"/>
                    <a:pt x="10948" y="383332"/>
                  </a:cubicBezTo>
                  <a:cubicBezTo>
                    <a:pt x="3938" y="376322"/>
                    <a:pt x="0" y="366814"/>
                    <a:pt x="0" y="356900"/>
                  </a:cubicBezTo>
                  <a:lnTo>
                    <a:pt x="0" y="37380"/>
                  </a:lnTo>
                  <a:cubicBezTo>
                    <a:pt x="0" y="27466"/>
                    <a:pt x="3938" y="17959"/>
                    <a:pt x="10948" y="10948"/>
                  </a:cubicBezTo>
                  <a:cubicBezTo>
                    <a:pt x="17959" y="3938"/>
                    <a:pt x="27466" y="0"/>
                    <a:pt x="37380" y="0"/>
                  </a:cubicBezTo>
                  <a:close/>
                </a:path>
              </a:pathLst>
            </a:custGeom>
            <a:blipFill>
              <a:blip r:embed="rId7"/>
              <a:stretch>
                <a:fillRect t="-38928" b="-38928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09340" y="5556956"/>
            <a:ext cx="4602196" cy="1728792"/>
            <a:chOff x="0" y="0"/>
            <a:chExt cx="1212131" cy="455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131" cy="455343"/>
            </a:xfrm>
            <a:custGeom>
              <a:avLst/>
              <a:gdLst/>
              <a:ahLst/>
              <a:cxnLst/>
              <a:rect l="l" t="t" r="r" b="b"/>
              <a:pathLst>
                <a:path w="1212131" h="455343">
                  <a:moveTo>
                    <a:pt x="1212131" y="33644"/>
                  </a:moveTo>
                  <a:lnTo>
                    <a:pt x="1212131" y="421699"/>
                  </a:lnTo>
                  <a:cubicBezTo>
                    <a:pt x="1212131" y="430622"/>
                    <a:pt x="1208586" y="439179"/>
                    <a:pt x="1202277" y="445489"/>
                  </a:cubicBezTo>
                  <a:cubicBezTo>
                    <a:pt x="1195967" y="451798"/>
                    <a:pt x="1187409" y="455343"/>
                    <a:pt x="1178486" y="455343"/>
                  </a:cubicBezTo>
                  <a:lnTo>
                    <a:pt x="33644" y="455343"/>
                  </a:lnTo>
                  <a:cubicBezTo>
                    <a:pt x="24721" y="455343"/>
                    <a:pt x="16164" y="451798"/>
                    <a:pt x="9854" y="445489"/>
                  </a:cubicBezTo>
                  <a:cubicBezTo>
                    <a:pt x="3545" y="439179"/>
                    <a:pt x="0" y="430622"/>
                    <a:pt x="0" y="421699"/>
                  </a:cubicBezTo>
                  <a:lnTo>
                    <a:pt x="0" y="33644"/>
                  </a:lnTo>
                  <a:cubicBezTo>
                    <a:pt x="0" y="24721"/>
                    <a:pt x="3545" y="16164"/>
                    <a:pt x="9854" y="9854"/>
                  </a:cubicBezTo>
                  <a:cubicBezTo>
                    <a:pt x="16164" y="3545"/>
                    <a:pt x="24721" y="0"/>
                    <a:pt x="33644" y="0"/>
                  </a:cubicBezTo>
                  <a:lnTo>
                    <a:pt x="1178486" y="0"/>
                  </a:lnTo>
                  <a:cubicBezTo>
                    <a:pt x="1197068" y="0"/>
                    <a:pt x="1212131" y="15063"/>
                    <a:pt x="1212131" y="33644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12131" cy="512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51687" y="2200621"/>
            <a:ext cx="851685" cy="765452"/>
          </a:xfrm>
          <a:custGeom>
            <a:avLst/>
            <a:gdLst/>
            <a:ahLst/>
            <a:cxnLst/>
            <a:rect l="l" t="t" r="r" b="b"/>
            <a:pathLst>
              <a:path w="851685" h="765452">
                <a:moveTo>
                  <a:pt x="0" y="0"/>
                </a:moveTo>
                <a:lnTo>
                  <a:pt x="851686" y="0"/>
                </a:lnTo>
                <a:lnTo>
                  <a:pt x="851686" y="765452"/>
                </a:lnTo>
                <a:lnTo>
                  <a:pt x="0" y="76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20010">
            <a:off x="1114684" y="5215987"/>
            <a:ext cx="627384" cy="681939"/>
          </a:xfrm>
          <a:custGeom>
            <a:avLst/>
            <a:gdLst/>
            <a:ahLst/>
            <a:cxnLst/>
            <a:rect l="l" t="t" r="r" b="b"/>
            <a:pathLst>
              <a:path w="627384" h="681939">
                <a:moveTo>
                  <a:pt x="0" y="0"/>
                </a:moveTo>
                <a:lnTo>
                  <a:pt x="627384" y="0"/>
                </a:lnTo>
                <a:lnTo>
                  <a:pt x="627384" y="681939"/>
                </a:lnTo>
                <a:lnTo>
                  <a:pt x="0" y="681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09340" y="2870200"/>
            <a:ext cx="7902905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MindScan: An ML Powered Mental Health Screening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0442" y="7914399"/>
            <a:ext cx="1906895" cy="39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 spc="-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67336" y="7914399"/>
            <a:ext cx="1826495" cy="39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 b="1" spc="-45">
                <a:solidFill>
                  <a:srgbClr val="FFFFFF">
                    <a:alpha val="80000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Syed Darain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4751" y="5736968"/>
            <a:ext cx="4292569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698" spc="-5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Understanding human behavior to influence buying decisions effectively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6836" y="8389056"/>
            <a:ext cx="4983241" cy="559455"/>
            <a:chOff x="0" y="0"/>
            <a:chExt cx="1312458" cy="147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2458" cy="147336"/>
            </a:xfrm>
            <a:custGeom>
              <a:avLst/>
              <a:gdLst/>
              <a:ahLst/>
              <a:cxnLst/>
              <a:rect l="l" t="t" r="r" b="b"/>
              <a:pathLst>
                <a:path w="1312458" h="147336">
                  <a:moveTo>
                    <a:pt x="1312458" y="73668"/>
                  </a:moveTo>
                  <a:lnTo>
                    <a:pt x="1312458" y="73668"/>
                  </a:lnTo>
                  <a:cubicBezTo>
                    <a:pt x="1312458" y="114354"/>
                    <a:pt x="1279476" y="147336"/>
                    <a:pt x="1238790" y="147336"/>
                  </a:cubicBezTo>
                  <a:lnTo>
                    <a:pt x="73668" y="147336"/>
                  </a:lnTo>
                  <a:cubicBezTo>
                    <a:pt x="32982" y="147336"/>
                    <a:pt x="0" y="114354"/>
                    <a:pt x="0" y="73668"/>
                  </a:cubicBezTo>
                  <a:lnTo>
                    <a:pt x="0" y="73668"/>
                  </a:lnTo>
                  <a:cubicBezTo>
                    <a:pt x="0" y="32982"/>
                    <a:pt x="32982" y="0"/>
                    <a:pt x="73668" y="0"/>
                  </a:cubicBezTo>
                  <a:lnTo>
                    <a:pt x="1238790" y="0"/>
                  </a:lnTo>
                  <a:cubicBezTo>
                    <a:pt x="1279476" y="0"/>
                    <a:pt x="1312458" y="32982"/>
                    <a:pt x="1312458" y="73668"/>
                  </a:cubicBezTo>
                  <a:close/>
                </a:path>
              </a:pathLst>
            </a:custGeom>
            <a:solidFill>
              <a:srgbClr val="8C52FF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12458" cy="223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8190672" y="459394"/>
            <a:ext cx="1709662" cy="20119116"/>
          </a:xfrm>
          <a:custGeom>
            <a:avLst/>
            <a:gdLst/>
            <a:ahLst/>
            <a:cxnLst/>
            <a:rect l="l" t="t" r="r" b="b"/>
            <a:pathLst>
              <a:path w="1709662" h="20119116">
                <a:moveTo>
                  <a:pt x="0" y="0"/>
                </a:moveTo>
                <a:lnTo>
                  <a:pt x="1709661" y="0"/>
                </a:lnTo>
                <a:lnTo>
                  <a:pt x="1709661" y="20119116"/>
                </a:lnTo>
                <a:lnTo>
                  <a:pt x="0" y="2011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41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55495" y="3727130"/>
            <a:ext cx="960848" cy="944033"/>
          </a:xfrm>
          <a:custGeom>
            <a:avLst/>
            <a:gdLst/>
            <a:ahLst/>
            <a:cxnLst/>
            <a:rect l="l" t="t" r="r" b="b"/>
            <a:pathLst>
              <a:path w="960848" h="944033">
                <a:moveTo>
                  <a:pt x="0" y="0"/>
                </a:moveTo>
                <a:lnTo>
                  <a:pt x="960848" y="0"/>
                </a:lnTo>
                <a:lnTo>
                  <a:pt x="960848" y="944033"/>
                </a:lnTo>
                <a:lnTo>
                  <a:pt x="0" y="944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152874" y="3625397"/>
            <a:ext cx="1016362" cy="1049148"/>
          </a:xfrm>
          <a:custGeom>
            <a:avLst/>
            <a:gdLst/>
            <a:ahLst/>
            <a:cxnLst/>
            <a:rect l="l" t="t" r="r" b="b"/>
            <a:pathLst>
              <a:path w="1016362" h="1049148">
                <a:moveTo>
                  <a:pt x="0" y="0"/>
                </a:moveTo>
                <a:lnTo>
                  <a:pt x="1016362" y="0"/>
                </a:lnTo>
                <a:lnTo>
                  <a:pt x="1016362" y="1049148"/>
                </a:lnTo>
                <a:lnTo>
                  <a:pt x="0" y="1049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305718" y="3727130"/>
            <a:ext cx="1414909" cy="877243"/>
          </a:xfrm>
          <a:custGeom>
            <a:avLst/>
            <a:gdLst/>
            <a:ahLst/>
            <a:cxnLst/>
            <a:rect l="l" t="t" r="r" b="b"/>
            <a:pathLst>
              <a:path w="1414909" h="877243">
                <a:moveTo>
                  <a:pt x="0" y="0"/>
                </a:moveTo>
                <a:lnTo>
                  <a:pt x="1414908" y="0"/>
                </a:lnTo>
                <a:lnTo>
                  <a:pt x="1414908" y="877243"/>
                </a:lnTo>
                <a:lnTo>
                  <a:pt x="0" y="877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54240" y="3625397"/>
            <a:ext cx="1141930" cy="1049148"/>
          </a:xfrm>
          <a:custGeom>
            <a:avLst/>
            <a:gdLst/>
            <a:ahLst/>
            <a:cxnLst/>
            <a:rect l="l" t="t" r="r" b="b"/>
            <a:pathLst>
              <a:path w="1141930" h="1049148">
                <a:moveTo>
                  <a:pt x="0" y="0"/>
                </a:moveTo>
                <a:lnTo>
                  <a:pt x="1141930" y="0"/>
                </a:lnTo>
                <a:lnTo>
                  <a:pt x="1141930" y="1049148"/>
                </a:lnTo>
                <a:lnTo>
                  <a:pt x="0" y="10491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55495" y="5238357"/>
            <a:ext cx="1025196" cy="1042130"/>
          </a:xfrm>
          <a:custGeom>
            <a:avLst/>
            <a:gdLst/>
            <a:ahLst/>
            <a:cxnLst/>
            <a:rect l="l" t="t" r="r" b="b"/>
            <a:pathLst>
              <a:path w="1025196" h="1042130">
                <a:moveTo>
                  <a:pt x="0" y="0"/>
                </a:moveTo>
                <a:lnTo>
                  <a:pt x="1025196" y="0"/>
                </a:lnTo>
                <a:lnTo>
                  <a:pt x="1025196" y="1042131"/>
                </a:lnTo>
                <a:lnTo>
                  <a:pt x="0" y="10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615564">
            <a:off x="9129805" y="5094377"/>
            <a:ext cx="472182" cy="1330090"/>
          </a:xfrm>
          <a:custGeom>
            <a:avLst/>
            <a:gdLst/>
            <a:ahLst/>
            <a:cxnLst/>
            <a:rect l="l" t="t" r="r" b="b"/>
            <a:pathLst>
              <a:path w="472182" h="1330090">
                <a:moveTo>
                  <a:pt x="0" y="0"/>
                </a:moveTo>
                <a:lnTo>
                  <a:pt x="472182" y="0"/>
                </a:lnTo>
                <a:lnTo>
                  <a:pt x="472182" y="1330090"/>
                </a:lnTo>
                <a:lnTo>
                  <a:pt x="0" y="13300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47499" y="5119760"/>
            <a:ext cx="1277930" cy="1198059"/>
          </a:xfrm>
          <a:custGeom>
            <a:avLst/>
            <a:gdLst/>
            <a:ahLst/>
            <a:cxnLst/>
            <a:rect l="l" t="t" r="r" b="b"/>
            <a:pathLst>
              <a:path w="1277930" h="1198059">
                <a:moveTo>
                  <a:pt x="0" y="0"/>
                </a:moveTo>
                <a:lnTo>
                  <a:pt x="1277930" y="0"/>
                </a:lnTo>
                <a:lnTo>
                  <a:pt x="1277930" y="1198059"/>
                </a:lnTo>
                <a:lnTo>
                  <a:pt x="0" y="1198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700000">
            <a:off x="11900958" y="5254529"/>
            <a:ext cx="1241655" cy="1024365"/>
          </a:xfrm>
          <a:custGeom>
            <a:avLst/>
            <a:gdLst/>
            <a:ahLst/>
            <a:cxnLst/>
            <a:rect l="l" t="t" r="r" b="b"/>
            <a:pathLst>
              <a:path w="1241655" h="1024365">
                <a:moveTo>
                  <a:pt x="0" y="0"/>
                </a:moveTo>
                <a:lnTo>
                  <a:pt x="1241655" y="0"/>
                </a:lnTo>
                <a:lnTo>
                  <a:pt x="1241655" y="1024366"/>
                </a:lnTo>
                <a:lnTo>
                  <a:pt x="0" y="10243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923200" y="6844789"/>
            <a:ext cx="1197170" cy="1170233"/>
          </a:xfrm>
          <a:custGeom>
            <a:avLst/>
            <a:gdLst/>
            <a:ahLst/>
            <a:cxnLst/>
            <a:rect l="l" t="t" r="r" b="b"/>
            <a:pathLst>
              <a:path w="1197170" h="1170233">
                <a:moveTo>
                  <a:pt x="0" y="0"/>
                </a:moveTo>
                <a:lnTo>
                  <a:pt x="1197170" y="0"/>
                </a:lnTo>
                <a:lnTo>
                  <a:pt x="1197170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355471" y="6844789"/>
            <a:ext cx="1061987" cy="1170233"/>
          </a:xfrm>
          <a:custGeom>
            <a:avLst/>
            <a:gdLst/>
            <a:ahLst/>
            <a:cxnLst/>
            <a:rect l="l" t="t" r="r" b="b"/>
            <a:pathLst>
              <a:path w="1061987" h="1170233">
                <a:moveTo>
                  <a:pt x="0" y="0"/>
                </a:moveTo>
                <a:lnTo>
                  <a:pt x="1061987" y="0"/>
                </a:lnTo>
                <a:lnTo>
                  <a:pt x="1061987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66353" y="6844789"/>
            <a:ext cx="999087" cy="1170233"/>
          </a:xfrm>
          <a:custGeom>
            <a:avLst/>
            <a:gdLst/>
            <a:ahLst/>
            <a:cxnLst/>
            <a:rect l="l" t="t" r="r" b="b"/>
            <a:pathLst>
              <a:path w="999087" h="1170233">
                <a:moveTo>
                  <a:pt x="0" y="0"/>
                </a:moveTo>
                <a:lnTo>
                  <a:pt x="999086" y="0"/>
                </a:lnTo>
                <a:lnTo>
                  <a:pt x="999086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288202" y="6844789"/>
            <a:ext cx="1254942" cy="1170233"/>
          </a:xfrm>
          <a:custGeom>
            <a:avLst/>
            <a:gdLst/>
            <a:ahLst/>
            <a:cxnLst/>
            <a:rect l="l" t="t" r="r" b="b"/>
            <a:pathLst>
              <a:path w="1254942" h="1170233">
                <a:moveTo>
                  <a:pt x="0" y="0"/>
                </a:moveTo>
                <a:lnTo>
                  <a:pt x="1254942" y="0"/>
                </a:lnTo>
                <a:lnTo>
                  <a:pt x="1254942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88202" y="8507622"/>
            <a:ext cx="1292842" cy="1129621"/>
          </a:xfrm>
          <a:custGeom>
            <a:avLst/>
            <a:gdLst/>
            <a:ahLst/>
            <a:cxnLst/>
            <a:rect l="l" t="t" r="r" b="b"/>
            <a:pathLst>
              <a:path w="1292842" h="1129621">
                <a:moveTo>
                  <a:pt x="0" y="0"/>
                </a:moveTo>
                <a:lnTo>
                  <a:pt x="1292842" y="0"/>
                </a:lnTo>
                <a:lnTo>
                  <a:pt x="1292842" y="1129621"/>
                </a:lnTo>
                <a:lnTo>
                  <a:pt x="0" y="11296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094538" y="8585136"/>
            <a:ext cx="1115414" cy="974593"/>
          </a:xfrm>
          <a:custGeom>
            <a:avLst/>
            <a:gdLst/>
            <a:ahLst/>
            <a:cxnLst/>
            <a:rect l="l" t="t" r="r" b="b"/>
            <a:pathLst>
              <a:path w="1115414" h="974593">
                <a:moveTo>
                  <a:pt x="0" y="0"/>
                </a:moveTo>
                <a:lnTo>
                  <a:pt x="1115414" y="0"/>
                </a:lnTo>
                <a:lnTo>
                  <a:pt x="1115414" y="974593"/>
                </a:lnTo>
                <a:lnTo>
                  <a:pt x="0" y="97459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057469" y="8456293"/>
            <a:ext cx="942258" cy="1159703"/>
          </a:xfrm>
          <a:custGeom>
            <a:avLst/>
            <a:gdLst/>
            <a:ahLst/>
            <a:cxnLst/>
            <a:rect l="l" t="t" r="r" b="b"/>
            <a:pathLst>
              <a:path w="942258" h="1159703">
                <a:moveTo>
                  <a:pt x="0" y="0"/>
                </a:moveTo>
                <a:lnTo>
                  <a:pt x="942259" y="0"/>
                </a:lnTo>
                <a:lnTo>
                  <a:pt x="942259" y="1159703"/>
                </a:lnTo>
                <a:lnTo>
                  <a:pt x="0" y="115970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547702" y="8498755"/>
            <a:ext cx="1002801" cy="1081187"/>
          </a:xfrm>
          <a:custGeom>
            <a:avLst/>
            <a:gdLst/>
            <a:ahLst/>
            <a:cxnLst/>
            <a:rect l="l" t="t" r="r" b="b"/>
            <a:pathLst>
              <a:path w="1002801" h="1081187">
                <a:moveTo>
                  <a:pt x="0" y="0"/>
                </a:moveTo>
                <a:lnTo>
                  <a:pt x="1002801" y="0"/>
                </a:lnTo>
                <a:lnTo>
                  <a:pt x="1002801" y="1081187"/>
                </a:lnTo>
                <a:lnTo>
                  <a:pt x="0" y="10811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2066836" y="4940325"/>
            <a:ext cx="3573229" cy="836808"/>
            <a:chOff x="0" y="0"/>
            <a:chExt cx="941120" cy="2204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14906" y="7145609"/>
            <a:ext cx="3378401" cy="836808"/>
            <a:chOff x="0" y="0"/>
            <a:chExt cx="889806" cy="2204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066836" y="6042101"/>
            <a:ext cx="3573229" cy="836808"/>
            <a:chOff x="0" y="0"/>
            <a:chExt cx="941120" cy="2204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282110" y="7316091"/>
            <a:ext cx="472229" cy="463965"/>
          </a:xfrm>
          <a:custGeom>
            <a:avLst/>
            <a:gdLst/>
            <a:ahLst/>
            <a:cxnLst/>
            <a:rect l="l" t="t" r="r" b="b"/>
            <a:pathLst>
              <a:path w="472229" h="463965">
                <a:moveTo>
                  <a:pt x="0" y="0"/>
                </a:moveTo>
                <a:lnTo>
                  <a:pt x="472229" y="0"/>
                </a:lnTo>
                <a:lnTo>
                  <a:pt x="472229" y="463966"/>
                </a:lnTo>
                <a:lnTo>
                  <a:pt x="0" y="46396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2243850" y="5080567"/>
            <a:ext cx="525031" cy="556324"/>
          </a:xfrm>
          <a:custGeom>
            <a:avLst/>
            <a:gdLst/>
            <a:ahLst/>
            <a:cxnLst/>
            <a:rect l="l" t="t" r="r" b="b"/>
            <a:pathLst>
              <a:path w="525031" h="556324">
                <a:moveTo>
                  <a:pt x="0" y="0"/>
                </a:moveTo>
                <a:lnTo>
                  <a:pt x="525031" y="0"/>
                </a:lnTo>
                <a:lnTo>
                  <a:pt x="525031" y="556325"/>
                </a:lnTo>
                <a:lnTo>
                  <a:pt x="0" y="55632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2275322" y="6168691"/>
            <a:ext cx="539126" cy="583628"/>
          </a:xfrm>
          <a:custGeom>
            <a:avLst/>
            <a:gdLst/>
            <a:ahLst/>
            <a:cxnLst/>
            <a:rect l="l" t="t" r="r" b="b"/>
            <a:pathLst>
              <a:path w="539126" h="583628">
                <a:moveTo>
                  <a:pt x="0" y="0"/>
                </a:moveTo>
                <a:lnTo>
                  <a:pt x="539126" y="0"/>
                </a:lnTo>
                <a:lnTo>
                  <a:pt x="539126" y="583628"/>
                </a:lnTo>
                <a:lnTo>
                  <a:pt x="0" y="58362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2094640" y="2432272"/>
            <a:ext cx="5570321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Inf</a:t>
            </a: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erence &amp; App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84964" y="8469109"/>
            <a:ext cx="4742591" cy="34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  <a:spcBef>
                <a:spcPct val="0"/>
              </a:spcBef>
            </a:pPr>
            <a:r>
              <a:rPr lang="en-US" sz="1902" b="1">
                <a:solidFill>
                  <a:srgbClr val="AB8EFF"/>
                </a:solidFill>
                <a:latin typeface="Poppins Bold"/>
                <a:ea typeface="Poppins Bold"/>
                <a:cs typeface="Poppins Bold"/>
                <a:sym typeface="Poppins Bold"/>
              </a:rPr>
              <a:t>clear disclaimers and crisis resources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73414" y="7188238"/>
            <a:ext cx="269375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Real‑time predictions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93696" y="6232540"/>
            <a:ext cx="298501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PHQ‑9 scoring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987956" y="5148689"/>
            <a:ext cx="250728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Unified interface</a:t>
            </a:r>
          </a:p>
        </p:txBody>
      </p:sp>
      <p:sp>
        <p:nvSpPr>
          <p:cNvPr id="39" name="Freeform 39"/>
          <p:cNvSpPr/>
          <p:nvPr/>
        </p:nvSpPr>
        <p:spPr>
          <a:xfrm>
            <a:off x="13490238" y="3705883"/>
            <a:ext cx="960848" cy="944033"/>
          </a:xfrm>
          <a:custGeom>
            <a:avLst/>
            <a:gdLst/>
            <a:ahLst/>
            <a:cxnLst/>
            <a:rect l="l" t="t" r="r" b="b"/>
            <a:pathLst>
              <a:path w="960848" h="944033">
                <a:moveTo>
                  <a:pt x="0" y="0"/>
                </a:moveTo>
                <a:lnTo>
                  <a:pt x="960847" y="0"/>
                </a:lnTo>
                <a:lnTo>
                  <a:pt x="960847" y="944033"/>
                </a:lnTo>
                <a:lnTo>
                  <a:pt x="0" y="944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8187616" y="3604150"/>
            <a:ext cx="1016362" cy="1049148"/>
          </a:xfrm>
          <a:custGeom>
            <a:avLst/>
            <a:gdLst/>
            <a:ahLst/>
            <a:cxnLst/>
            <a:rect l="l" t="t" r="r" b="b"/>
            <a:pathLst>
              <a:path w="1016362" h="1049148">
                <a:moveTo>
                  <a:pt x="0" y="0"/>
                </a:moveTo>
                <a:lnTo>
                  <a:pt x="1016362" y="0"/>
                </a:lnTo>
                <a:lnTo>
                  <a:pt x="1016362" y="1049148"/>
                </a:lnTo>
                <a:lnTo>
                  <a:pt x="0" y="1049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340460" y="3705883"/>
            <a:ext cx="1414909" cy="877243"/>
          </a:xfrm>
          <a:custGeom>
            <a:avLst/>
            <a:gdLst/>
            <a:ahLst/>
            <a:cxnLst/>
            <a:rect l="l" t="t" r="r" b="b"/>
            <a:pathLst>
              <a:path w="1414909" h="877243">
                <a:moveTo>
                  <a:pt x="0" y="0"/>
                </a:moveTo>
                <a:lnTo>
                  <a:pt x="1414909" y="0"/>
                </a:lnTo>
                <a:lnTo>
                  <a:pt x="1414909" y="877243"/>
                </a:lnTo>
                <a:lnTo>
                  <a:pt x="0" y="877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4888982" y="3604150"/>
            <a:ext cx="1141930" cy="1049148"/>
          </a:xfrm>
          <a:custGeom>
            <a:avLst/>
            <a:gdLst/>
            <a:ahLst/>
            <a:cxnLst/>
            <a:rect l="l" t="t" r="r" b="b"/>
            <a:pathLst>
              <a:path w="1141930" h="1049148">
                <a:moveTo>
                  <a:pt x="0" y="0"/>
                </a:moveTo>
                <a:lnTo>
                  <a:pt x="1141930" y="0"/>
                </a:lnTo>
                <a:lnTo>
                  <a:pt x="1141930" y="1049148"/>
                </a:lnTo>
                <a:lnTo>
                  <a:pt x="0" y="10491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3490238" y="5217110"/>
            <a:ext cx="1025196" cy="1042130"/>
          </a:xfrm>
          <a:custGeom>
            <a:avLst/>
            <a:gdLst/>
            <a:ahLst/>
            <a:cxnLst/>
            <a:rect l="l" t="t" r="r" b="b"/>
            <a:pathLst>
              <a:path w="1025196" h="1042130">
                <a:moveTo>
                  <a:pt x="0" y="0"/>
                </a:moveTo>
                <a:lnTo>
                  <a:pt x="1025195" y="0"/>
                </a:lnTo>
                <a:lnTo>
                  <a:pt x="1025195" y="1042130"/>
                </a:lnTo>
                <a:lnTo>
                  <a:pt x="0" y="1042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-1615564">
            <a:off x="15164547" y="5073130"/>
            <a:ext cx="472182" cy="1330090"/>
          </a:xfrm>
          <a:custGeom>
            <a:avLst/>
            <a:gdLst/>
            <a:ahLst/>
            <a:cxnLst/>
            <a:rect l="l" t="t" r="r" b="b"/>
            <a:pathLst>
              <a:path w="472182" h="1330090">
                <a:moveTo>
                  <a:pt x="0" y="0"/>
                </a:moveTo>
                <a:lnTo>
                  <a:pt x="472182" y="0"/>
                </a:lnTo>
                <a:lnTo>
                  <a:pt x="472182" y="1330090"/>
                </a:lnTo>
                <a:lnTo>
                  <a:pt x="0" y="13300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6282242" y="5098513"/>
            <a:ext cx="1277930" cy="1198059"/>
          </a:xfrm>
          <a:custGeom>
            <a:avLst/>
            <a:gdLst/>
            <a:ahLst/>
            <a:cxnLst/>
            <a:rect l="l" t="t" r="r" b="b"/>
            <a:pathLst>
              <a:path w="1277930" h="1198059">
                <a:moveTo>
                  <a:pt x="0" y="0"/>
                </a:moveTo>
                <a:lnTo>
                  <a:pt x="1277930" y="0"/>
                </a:lnTo>
                <a:lnTo>
                  <a:pt x="1277930" y="1198059"/>
                </a:lnTo>
                <a:lnTo>
                  <a:pt x="0" y="1198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 rot="2700000">
            <a:off x="17935700" y="5233282"/>
            <a:ext cx="1241655" cy="1024365"/>
          </a:xfrm>
          <a:custGeom>
            <a:avLst/>
            <a:gdLst/>
            <a:ahLst/>
            <a:cxnLst/>
            <a:rect l="l" t="t" r="r" b="b"/>
            <a:pathLst>
              <a:path w="1241655" h="1024365">
                <a:moveTo>
                  <a:pt x="0" y="0"/>
                </a:moveTo>
                <a:lnTo>
                  <a:pt x="1241655" y="0"/>
                </a:lnTo>
                <a:lnTo>
                  <a:pt x="1241655" y="1024365"/>
                </a:lnTo>
                <a:lnTo>
                  <a:pt x="0" y="10243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7957943" y="6823542"/>
            <a:ext cx="1197170" cy="1170233"/>
          </a:xfrm>
          <a:custGeom>
            <a:avLst/>
            <a:gdLst/>
            <a:ahLst/>
            <a:cxnLst/>
            <a:rect l="l" t="t" r="r" b="b"/>
            <a:pathLst>
              <a:path w="1197170" h="1170233">
                <a:moveTo>
                  <a:pt x="0" y="0"/>
                </a:moveTo>
                <a:lnTo>
                  <a:pt x="1197170" y="0"/>
                </a:lnTo>
                <a:lnTo>
                  <a:pt x="1197170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6390213" y="6823542"/>
            <a:ext cx="1061987" cy="1170233"/>
          </a:xfrm>
          <a:custGeom>
            <a:avLst/>
            <a:gdLst/>
            <a:ahLst/>
            <a:cxnLst/>
            <a:rect l="l" t="t" r="r" b="b"/>
            <a:pathLst>
              <a:path w="1061987" h="1170233">
                <a:moveTo>
                  <a:pt x="0" y="0"/>
                </a:moveTo>
                <a:lnTo>
                  <a:pt x="1061987" y="0"/>
                </a:lnTo>
                <a:lnTo>
                  <a:pt x="1061987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4901095" y="6823542"/>
            <a:ext cx="999087" cy="1170233"/>
          </a:xfrm>
          <a:custGeom>
            <a:avLst/>
            <a:gdLst/>
            <a:ahLst/>
            <a:cxnLst/>
            <a:rect l="l" t="t" r="r" b="b"/>
            <a:pathLst>
              <a:path w="999087" h="1170233">
                <a:moveTo>
                  <a:pt x="0" y="0"/>
                </a:moveTo>
                <a:lnTo>
                  <a:pt x="999087" y="0"/>
                </a:lnTo>
                <a:lnTo>
                  <a:pt x="999087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13322944" y="6823542"/>
            <a:ext cx="1254942" cy="1170233"/>
          </a:xfrm>
          <a:custGeom>
            <a:avLst/>
            <a:gdLst/>
            <a:ahLst/>
            <a:cxnLst/>
            <a:rect l="l" t="t" r="r" b="b"/>
            <a:pathLst>
              <a:path w="1254942" h="1170233">
                <a:moveTo>
                  <a:pt x="0" y="0"/>
                </a:moveTo>
                <a:lnTo>
                  <a:pt x="1254942" y="0"/>
                </a:lnTo>
                <a:lnTo>
                  <a:pt x="1254942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13322944" y="8486375"/>
            <a:ext cx="1292842" cy="1129621"/>
          </a:xfrm>
          <a:custGeom>
            <a:avLst/>
            <a:gdLst/>
            <a:ahLst/>
            <a:cxnLst/>
            <a:rect l="l" t="t" r="r" b="b"/>
            <a:pathLst>
              <a:path w="1292842" h="1129621">
                <a:moveTo>
                  <a:pt x="0" y="0"/>
                </a:moveTo>
                <a:lnTo>
                  <a:pt x="1292843" y="0"/>
                </a:lnTo>
                <a:lnTo>
                  <a:pt x="1292843" y="1129621"/>
                </a:lnTo>
                <a:lnTo>
                  <a:pt x="0" y="11296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8129280" y="8563889"/>
            <a:ext cx="1115414" cy="974593"/>
          </a:xfrm>
          <a:custGeom>
            <a:avLst/>
            <a:gdLst/>
            <a:ahLst/>
            <a:cxnLst/>
            <a:rect l="l" t="t" r="r" b="b"/>
            <a:pathLst>
              <a:path w="1115414" h="974593">
                <a:moveTo>
                  <a:pt x="0" y="0"/>
                </a:moveTo>
                <a:lnTo>
                  <a:pt x="1115414" y="0"/>
                </a:lnTo>
                <a:lnTo>
                  <a:pt x="1115414" y="974593"/>
                </a:lnTo>
                <a:lnTo>
                  <a:pt x="0" y="97459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5092212" y="8435046"/>
            <a:ext cx="942258" cy="1159703"/>
          </a:xfrm>
          <a:custGeom>
            <a:avLst/>
            <a:gdLst/>
            <a:ahLst/>
            <a:cxnLst/>
            <a:rect l="l" t="t" r="r" b="b"/>
            <a:pathLst>
              <a:path w="942258" h="1159703">
                <a:moveTo>
                  <a:pt x="0" y="0"/>
                </a:moveTo>
                <a:lnTo>
                  <a:pt x="942258" y="0"/>
                </a:lnTo>
                <a:lnTo>
                  <a:pt x="942258" y="1159703"/>
                </a:lnTo>
                <a:lnTo>
                  <a:pt x="0" y="115970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6582444" y="8477508"/>
            <a:ext cx="1002801" cy="1081187"/>
          </a:xfrm>
          <a:custGeom>
            <a:avLst/>
            <a:gdLst/>
            <a:ahLst/>
            <a:cxnLst/>
            <a:rect l="l" t="t" r="r" b="b"/>
            <a:pathLst>
              <a:path w="1002801" h="1081187">
                <a:moveTo>
                  <a:pt x="0" y="0"/>
                </a:moveTo>
                <a:lnTo>
                  <a:pt x="1002801" y="0"/>
                </a:lnTo>
                <a:lnTo>
                  <a:pt x="1002801" y="1081187"/>
                </a:lnTo>
                <a:lnTo>
                  <a:pt x="0" y="10811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7505393" y="-878264"/>
            <a:ext cx="1025196" cy="1042130"/>
          </a:xfrm>
          <a:custGeom>
            <a:avLst/>
            <a:gdLst/>
            <a:ahLst/>
            <a:cxnLst/>
            <a:rect l="l" t="t" r="r" b="b"/>
            <a:pathLst>
              <a:path w="1025196" h="1042130">
                <a:moveTo>
                  <a:pt x="0" y="0"/>
                </a:moveTo>
                <a:lnTo>
                  <a:pt x="1025196" y="0"/>
                </a:lnTo>
                <a:lnTo>
                  <a:pt x="1025196" y="1042130"/>
                </a:lnTo>
                <a:lnTo>
                  <a:pt x="0" y="1042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rot="-1615564">
            <a:off x="9179703" y="-1022244"/>
            <a:ext cx="472182" cy="1330090"/>
          </a:xfrm>
          <a:custGeom>
            <a:avLst/>
            <a:gdLst/>
            <a:ahLst/>
            <a:cxnLst/>
            <a:rect l="l" t="t" r="r" b="b"/>
            <a:pathLst>
              <a:path w="472182" h="1330090">
                <a:moveTo>
                  <a:pt x="0" y="0"/>
                </a:moveTo>
                <a:lnTo>
                  <a:pt x="472182" y="0"/>
                </a:lnTo>
                <a:lnTo>
                  <a:pt x="472182" y="1330090"/>
                </a:lnTo>
                <a:lnTo>
                  <a:pt x="0" y="13300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0297397" y="-996861"/>
            <a:ext cx="1277930" cy="1198059"/>
          </a:xfrm>
          <a:custGeom>
            <a:avLst/>
            <a:gdLst/>
            <a:ahLst/>
            <a:cxnLst/>
            <a:rect l="l" t="t" r="r" b="b"/>
            <a:pathLst>
              <a:path w="1277930" h="1198059">
                <a:moveTo>
                  <a:pt x="0" y="0"/>
                </a:moveTo>
                <a:lnTo>
                  <a:pt x="1277930" y="0"/>
                </a:lnTo>
                <a:lnTo>
                  <a:pt x="1277930" y="1198059"/>
                </a:lnTo>
                <a:lnTo>
                  <a:pt x="0" y="1198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 rot="2700000">
            <a:off x="11950856" y="-862092"/>
            <a:ext cx="1241655" cy="1024365"/>
          </a:xfrm>
          <a:custGeom>
            <a:avLst/>
            <a:gdLst/>
            <a:ahLst/>
            <a:cxnLst/>
            <a:rect l="l" t="t" r="r" b="b"/>
            <a:pathLst>
              <a:path w="1241655" h="1024365">
                <a:moveTo>
                  <a:pt x="0" y="0"/>
                </a:moveTo>
                <a:lnTo>
                  <a:pt x="1241655" y="0"/>
                </a:lnTo>
                <a:lnTo>
                  <a:pt x="1241655" y="1024365"/>
                </a:lnTo>
                <a:lnTo>
                  <a:pt x="0" y="10243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11973098" y="728168"/>
            <a:ext cx="1197170" cy="1170233"/>
          </a:xfrm>
          <a:custGeom>
            <a:avLst/>
            <a:gdLst/>
            <a:ahLst/>
            <a:cxnLst/>
            <a:rect l="l" t="t" r="r" b="b"/>
            <a:pathLst>
              <a:path w="1197170" h="1170233">
                <a:moveTo>
                  <a:pt x="0" y="0"/>
                </a:moveTo>
                <a:lnTo>
                  <a:pt x="1197170" y="0"/>
                </a:lnTo>
                <a:lnTo>
                  <a:pt x="1197170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0405369" y="728168"/>
            <a:ext cx="1061987" cy="1170233"/>
          </a:xfrm>
          <a:custGeom>
            <a:avLst/>
            <a:gdLst/>
            <a:ahLst/>
            <a:cxnLst/>
            <a:rect l="l" t="t" r="r" b="b"/>
            <a:pathLst>
              <a:path w="1061987" h="1170233">
                <a:moveTo>
                  <a:pt x="0" y="0"/>
                </a:moveTo>
                <a:lnTo>
                  <a:pt x="1061987" y="0"/>
                </a:lnTo>
                <a:lnTo>
                  <a:pt x="1061987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8916251" y="728168"/>
            <a:ext cx="999087" cy="1170233"/>
          </a:xfrm>
          <a:custGeom>
            <a:avLst/>
            <a:gdLst/>
            <a:ahLst/>
            <a:cxnLst/>
            <a:rect l="l" t="t" r="r" b="b"/>
            <a:pathLst>
              <a:path w="999087" h="1170233">
                <a:moveTo>
                  <a:pt x="0" y="0"/>
                </a:moveTo>
                <a:lnTo>
                  <a:pt x="999086" y="0"/>
                </a:lnTo>
                <a:lnTo>
                  <a:pt x="999086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7338100" y="728168"/>
            <a:ext cx="1254942" cy="1170233"/>
          </a:xfrm>
          <a:custGeom>
            <a:avLst/>
            <a:gdLst/>
            <a:ahLst/>
            <a:cxnLst/>
            <a:rect l="l" t="t" r="r" b="b"/>
            <a:pathLst>
              <a:path w="1254942" h="1170233">
                <a:moveTo>
                  <a:pt x="0" y="0"/>
                </a:moveTo>
                <a:lnTo>
                  <a:pt x="1254942" y="0"/>
                </a:lnTo>
                <a:lnTo>
                  <a:pt x="1254942" y="1170233"/>
                </a:lnTo>
                <a:lnTo>
                  <a:pt x="0" y="117023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7338100" y="2391001"/>
            <a:ext cx="1292842" cy="1129621"/>
          </a:xfrm>
          <a:custGeom>
            <a:avLst/>
            <a:gdLst/>
            <a:ahLst/>
            <a:cxnLst/>
            <a:rect l="l" t="t" r="r" b="b"/>
            <a:pathLst>
              <a:path w="1292842" h="1129621">
                <a:moveTo>
                  <a:pt x="0" y="0"/>
                </a:moveTo>
                <a:lnTo>
                  <a:pt x="1292842" y="0"/>
                </a:lnTo>
                <a:lnTo>
                  <a:pt x="1292842" y="1129621"/>
                </a:lnTo>
                <a:lnTo>
                  <a:pt x="0" y="11296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2144436" y="2468515"/>
            <a:ext cx="1115414" cy="974593"/>
          </a:xfrm>
          <a:custGeom>
            <a:avLst/>
            <a:gdLst/>
            <a:ahLst/>
            <a:cxnLst/>
            <a:rect l="l" t="t" r="r" b="b"/>
            <a:pathLst>
              <a:path w="1115414" h="974593">
                <a:moveTo>
                  <a:pt x="0" y="0"/>
                </a:moveTo>
                <a:lnTo>
                  <a:pt x="1115414" y="0"/>
                </a:lnTo>
                <a:lnTo>
                  <a:pt x="1115414" y="974593"/>
                </a:lnTo>
                <a:lnTo>
                  <a:pt x="0" y="97459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9107367" y="2339672"/>
            <a:ext cx="942258" cy="1159703"/>
          </a:xfrm>
          <a:custGeom>
            <a:avLst/>
            <a:gdLst/>
            <a:ahLst/>
            <a:cxnLst/>
            <a:rect l="l" t="t" r="r" b="b"/>
            <a:pathLst>
              <a:path w="942258" h="1159703">
                <a:moveTo>
                  <a:pt x="0" y="0"/>
                </a:moveTo>
                <a:lnTo>
                  <a:pt x="942259" y="0"/>
                </a:lnTo>
                <a:lnTo>
                  <a:pt x="942259" y="1159703"/>
                </a:lnTo>
                <a:lnTo>
                  <a:pt x="0" y="115970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0597600" y="2382134"/>
            <a:ext cx="1002801" cy="1081187"/>
          </a:xfrm>
          <a:custGeom>
            <a:avLst/>
            <a:gdLst/>
            <a:ahLst/>
            <a:cxnLst/>
            <a:rect l="l" t="t" r="r" b="b"/>
            <a:pathLst>
              <a:path w="1002801" h="1081187">
                <a:moveTo>
                  <a:pt x="0" y="0"/>
                </a:moveTo>
                <a:lnTo>
                  <a:pt x="1002801" y="0"/>
                </a:lnTo>
                <a:lnTo>
                  <a:pt x="1002801" y="1081187"/>
                </a:lnTo>
                <a:lnTo>
                  <a:pt x="0" y="10811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13657531" y="-987444"/>
            <a:ext cx="1025196" cy="1042130"/>
          </a:xfrm>
          <a:custGeom>
            <a:avLst/>
            <a:gdLst/>
            <a:ahLst/>
            <a:cxnLst/>
            <a:rect l="l" t="t" r="r" b="b"/>
            <a:pathLst>
              <a:path w="1025196" h="1042130">
                <a:moveTo>
                  <a:pt x="0" y="0"/>
                </a:moveTo>
                <a:lnTo>
                  <a:pt x="1025196" y="0"/>
                </a:lnTo>
                <a:lnTo>
                  <a:pt x="1025196" y="1042131"/>
                </a:lnTo>
                <a:lnTo>
                  <a:pt x="0" y="10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 rot="-1615564">
            <a:off x="15331841" y="-1131423"/>
            <a:ext cx="472182" cy="1330090"/>
          </a:xfrm>
          <a:custGeom>
            <a:avLst/>
            <a:gdLst/>
            <a:ahLst/>
            <a:cxnLst/>
            <a:rect l="l" t="t" r="r" b="b"/>
            <a:pathLst>
              <a:path w="472182" h="1330090">
                <a:moveTo>
                  <a:pt x="0" y="0"/>
                </a:moveTo>
                <a:lnTo>
                  <a:pt x="472182" y="0"/>
                </a:lnTo>
                <a:lnTo>
                  <a:pt x="472182" y="1330090"/>
                </a:lnTo>
                <a:lnTo>
                  <a:pt x="0" y="13300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16449535" y="-1106041"/>
            <a:ext cx="1277930" cy="1198059"/>
          </a:xfrm>
          <a:custGeom>
            <a:avLst/>
            <a:gdLst/>
            <a:ahLst/>
            <a:cxnLst/>
            <a:rect l="l" t="t" r="r" b="b"/>
            <a:pathLst>
              <a:path w="1277930" h="1198059">
                <a:moveTo>
                  <a:pt x="0" y="0"/>
                </a:moveTo>
                <a:lnTo>
                  <a:pt x="1277930" y="0"/>
                </a:lnTo>
                <a:lnTo>
                  <a:pt x="1277930" y="1198060"/>
                </a:lnTo>
                <a:lnTo>
                  <a:pt x="0" y="1198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8125236" y="618988"/>
            <a:ext cx="1197170" cy="1170233"/>
          </a:xfrm>
          <a:custGeom>
            <a:avLst/>
            <a:gdLst/>
            <a:ahLst/>
            <a:cxnLst/>
            <a:rect l="l" t="t" r="r" b="b"/>
            <a:pathLst>
              <a:path w="1197170" h="1170233">
                <a:moveTo>
                  <a:pt x="0" y="0"/>
                </a:moveTo>
                <a:lnTo>
                  <a:pt x="1197170" y="0"/>
                </a:lnTo>
                <a:lnTo>
                  <a:pt x="1197170" y="1170234"/>
                </a:lnTo>
                <a:lnTo>
                  <a:pt x="0" y="117023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16557507" y="618988"/>
            <a:ext cx="1061987" cy="1170233"/>
          </a:xfrm>
          <a:custGeom>
            <a:avLst/>
            <a:gdLst/>
            <a:ahLst/>
            <a:cxnLst/>
            <a:rect l="l" t="t" r="r" b="b"/>
            <a:pathLst>
              <a:path w="1061987" h="1170233">
                <a:moveTo>
                  <a:pt x="0" y="0"/>
                </a:moveTo>
                <a:lnTo>
                  <a:pt x="1061987" y="0"/>
                </a:lnTo>
                <a:lnTo>
                  <a:pt x="1061987" y="1170234"/>
                </a:lnTo>
                <a:lnTo>
                  <a:pt x="0" y="117023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5068389" y="618988"/>
            <a:ext cx="999087" cy="1170233"/>
          </a:xfrm>
          <a:custGeom>
            <a:avLst/>
            <a:gdLst/>
            <a:ahLst/>
            <a:cxnLst/>
            <a:rect l="l" t="t" r="r" b="b"/>
            <a:pathLst>
              <a:path w="999087" h="1170233">
                <a:moveTo>
                  <a:pt x="0" y="0"/>
                </a:moveTo>
                <a:lnTo>
                  <a:pt x="999086" y="0"/>
                </a:lnTo>
                <a:lnTo>
                  <a:pt x="999086" y="1170234"/>
                </a:lnTo>
                <a:lnTo>
                  <a:pt x="0" y="11702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13490238" y="618988"/>
            <a:ext cx="1254942" cy="1170233"/>
          </a:xfrm>
          <a:custGeom>
            <a:avLst/>
            <a:gdLst/>
            <a:ahLst/>
            <a:cxnLst/>
            <a:rect l="l" t="t" r="r" b="b"/>
            <a:pathLst>
              <a:path w="1254942" h="1170233">
                <a:moveTo>
                  <a:pt x="0" y="0"/>
                </a:moveTo>
                <a:lnTo>
                  <a:pt x="1254942" y="0"/>
                </a:lnTo>
                <a:lnTo>
                  <a:pt x="1254942" y="1170234"/>
                </a:lnTo>
                <a:lnTo>
                  <a:pt x="0" y="117023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13490238" y="2281821"/>
            <a:ext cx="1292842" cy="1129621"/>
          </a:xfrm>
          <a:custGeom>
            <a:avLst/>
            <a:gdLst/>
            <a:ahLst/>
            <a:cxnLst/>
            <a:rect l="l" t="t" r="r" b="b"/>
            <a:pathLst>
              <a:path w="1292842" h="1129621">
                <a:moveTo>
                  <a:pt x="0" y="0"/>
                </a:moveTo>
                <a:lnTo>
                  <a:pt x="1292842" y="0"/>
                </a:lnTo>
                <a:lnTo>
                  <a:pt x="1292842" y="1129621"/>
                </a:lnTo>
                <a:lnTo>
                  <a:pt x="0" y="11296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5259505" y="2230493"/>
            <a:ext cx="942258" cy="1159703"/>
          </a:xfrm>
          <a:custGeom>
            <a:avLst/>
            <a:gdLst/>
            <a:ahLst/>
            <a:cxnLst/>
            <a:rect l="l" t="t" r="r" b="b"/>
            <a:pathLst>
              <a:path w="942258" h="1159703">
                <a:moveTo>
                  <a:pt x="0" y="0"/>
                </a:moveTo>
                <a:lnTo>
                  <a:pt x="942259" y="0"/>
                </a:lnTo>
                <a:lnTo>
                  <a:pt x="942259" y="1159702"/>
                </a:lnTo>
                <a:lnTo>
                  <a:pt x="0" y="115970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16749738" y="2272955"/>
            <a:ext cx="1002801" cy="1081187"/>
          </a:xfrm>
          <a:custGeom>
            <a:avLst/>
            <a:gdLst/>
            <a:ahLst/>
            <a:cxnLst/>
            <a:rect l="l" t="t" r="r" b="b"/>
            <a:pathLst>
              <a:path w="1002801" h="1081187">
                <a:moveTo>
                  <a:pt x="0" y="0"/>
                </a:moveTo>
                <a:lnTo>
                  <a:pt x="1002801" y="0"/>
                </a:lnTo>
                <a:lnTo>
                  <a:pt x="1002801" y="1081187"/>
                </a:lnTo>
                <a:lnTo>
                  <a:pt x="0" y="10811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77" name="screen-capture (2)">
            <a:hlinkClick r:id="" action="ppaction://media"/>
            <a:extLst>
              <a:ext uri="{FF2B5EF4-FFF2-40B4-BE49-F238E27FC236}">
                <a16:creationId xmlns:a16="http://schemas.microsoft.com/office/drawing/2014/main" id="{7D55F0F6-A100-3CB7-5811-6A124ADE13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7189630" y="2731037"/>
            <a:ext cx="10830564" cy="6092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857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3286" flipH="1">
            <a:off x="13061628" y="5454590"/>
            <a:ext cx="5088872" cy="6094458"/>
          </a:xfrm>
          <a:custGeom>
            <a:avLst/>
            <a:gdLst/>
            <a:ahLst/>
            <a:cxnLst/>
            <a:rect l="l" t="t" r="r" b="b"/>
            <a:pathLst>
              <a:path w="5088872" h="6094458">
                <a:moveTo>
                  <a:pt x="5088872" y="0"/>
                </a:moveTo>
                <a:lnTo>
                  <a:pt x="0" y="0"/>
                </a:lnTo>
                <a:lnTo>
                  <a:pt x="0" y="6094457"/>
                </a:lnTo>
                <a:lnTo>
                  <a:pt x="5088872" y="6094457"/>
                </a:lnTo>
                <a:lnTo>
                  <a:pt x="5088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14056" y="9664121"/>
            <a:ext cx="20316111" cy="3408850"/>
          </a:xfrm>
          <a:custGeom>
            <a:avLst/>
            <a:gdLst/>
            <a:ahLst/>
            <a:cxnLst/>
            <a:rect l="l" t="t" r="r" b="b"/>
            <a:pathLst>
              <a:path w="20316111" h="3408850">
                <a:moveTo>
                  <a:pt x="0" y="0"/>
                </a:moveTo>
                <a:lnTo>
                  <a:pt x="20316112" y="0"/>
                </a:lnTo>
                <a:lnTo>
                  <a:pt x="20316112" y="3408850"/>
                </a:lnTo>
                <a:lnTo>
                  <a:pt x="0" y="340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185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6"/>
              <a:stretch>
                <a:fillRect t="-7282" b="-728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9957" y="2790663"/>
            <a:ext cx="5940944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CI/CD (GitHub Actio</a:t>
            </a: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ns)</a:t>
            </a:r>
          </a:p>
        </p:txBody>
      </p:sp>
      <p:sp>
        <p:nvSpPr>
          <p:cNvPr id="7" name="Freeform 7"/>
          <p:cNvSpPr/>
          <p:nvPr/>
        </p:nvSpPr>
        <p:spPr>
          <a:xfrm rot="848819">
            <a:off x="7283169" y="2091914"/>
            <a:ext cx="681581" cy="987799"/>
          </a:xfrm>
          <a:custGeom>
            <a:avLst/>
            <a:gdLst/>
            <a:ahLst/>
            <a:cxnLst/>
            <a:rect l="l" t="t" r="r" b="b"/>
            <a:pathLst>
              <a:path w="681581" h="987799">
                <a:moveTo>
                  <a:pt x="0" y="0"/>
                </a:moveTo>
                <a:lnTo>
                  <a:pt x="681581" y="0"/>
                </a:lnTo>
                <a:lnTo>
                  <a:pt x="681581" y="987799"/>
                </a:lnTo>
                <a:lnTo>
                  <a:pt x="0" y="98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2813473"/>
            <a:ext cx="700269" cy="656502"/>
          </a:xfrm>
          <a:custGeom>
            <a:avLst/>
            <a:gdLst/>
            <a:ahLst/>
            <a:cxnLst/>
            <a:rect l="l" t="t" r="r" b="b"/>
            <a:pathLst>
              <a:path w="700269" h="656502">
                <a:moveTo>
                  <a:pt x="0" y="0"/>
                </a:moveTo>
                <a:lnTo>
                  <a:pt x="700269" y="0"/>
                </a:lnTo>
                <a:lnTo>
                  <a:pt x="700269" y="656503"/>
                </a:lnTo>
                <a:lnTo>
                  <a:pt x="0" y="656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93492" y="2845128"/>
            <a:ext cx="698153" cy="624847"/>
          </a:xfrm>
          <a:custGeom>
            <a:avLst/>
            <a:gdLst/>
            <a:ahLst/>
            <a:cxnLst/>
            <a:rect l="l" t="t" r="r" b="b"/>
            <a:pathLst>
              <a:path w="698153" h="624847">
                <a:moveTo>
                  <a:pt x="0" y="0"/>
                </a:moveTo>
                <a:lnTo>
                  <a:pt x="698153" y="0"/>
                </a:lnTo>
                <a:lnTo>
                  <a:pt x="698153" y="624848"/>
                </a:lnTo>
                <a:lnTo>
                  <a:pt x="0" y="624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5914980"/>
            <a:ext cx="717322" cy="642003"/>
          </a:xfrm>
          <a:custGeom>
            <a:avLst/>
            <a:gdLst/>
            <a:ahLst/>
            <a:cxnLst/>
            <a:rect l="l" t="t" r="r" b="b"/>
            <a:pathLst>
              <a:path w="717322" h="642003">
                <a:moveTo>
                  <a:pt x="0" y="0"/>
                </a:moveTo>
                <a:lnTo>
                  <a:pt x="717322" y="0"/>
                </a:lnTo>
                <a:lnTo>
                  <a:pt x="717322" y="642004"/>
                </a:lnTo>
                <a:lnTo>
                  <a:pt x="0" y="6420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0" y="4111730"/>
            <a:ext cx="2906479" cy="167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deps (CPU‑only torch), lint (non‑blocking), compile, import modules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3492" y="4102205"/>
            <a:ext cx="3185168" cy="148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nch Streamlit headless, probe endpoint, upload logs</a:t>
            </a:r>
          </a:p>
          <a:p>
            <a:pPr algn="l">
              <a:lnSpc>
                <a:spcPts val="2900"/>
              </a:lnSpc>
              <a:spcBef>
                <a:spcPct val="0"/>
              </a:spcBef>
            </a:pPr>
            <a:endParaRPr lang="en-US" sz="2071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3563515"/>
            <a:ext cx="3092379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 push/PR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492" y="3563515"/>
            <a:ext cx="2656010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Smoke 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7171874"/>
            <a:ext cx="3273063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ast feedback, reproducibility, fewer broken deployments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633184"/>
            <a:ext cx="3419728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39181" b="-9182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369604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60" y="0"/>
                </a:lnTo>
                <a:lnTo>
                  <a:pt x="966160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27087" y="5995834"/>
            <a:ext cx="814005" cy="817069"/>
          </a:xfrm>
          <a:custGeom>
            <a:avLst/>
            <a:gdLst/>
            <a:ahLst/>
            <a:cxnLst/>
            <a:rect l="l" t="t" r="r" b="b"/>
            <a:pathLst>
              <a:path w="814005" h="817069">
                <a:moveTo>
                  <a:pt x="0" y="0"/>
                </a:moveTo>
                <a:lnTo>
                  <a:pt x="814005" y="0"/>
                </a:lnTo>
                <a:lnTo>
                  <a:pt x="814005" y="817070"/>
                </a:lnTo>
                <a:lnTo>
                  <a:pt x="0" y="8170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54279"/>
            <a:ext cx="22936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accessible, private, educational screening; encourages help‑seeking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654279"/>
            <a:ext cx="247319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binary framing,</a:t>
            </a:r>
            <a:r>
              <a:rPr lang="en-US" sz="12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emoji/non‑ASCII dropped, transformer explainability minimal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523346"/>
            <a:ext cx="5427605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Impac</a:t>
            </a: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t, Limitations, Next Steps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8415" y="7012929"/>
            <a:ext cx="287134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635229"/>
            <a:ext cx="24621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ti‑class labels, better attributions (LIME/SHAP)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88863" y="7012929"/>
            <a:ext cx="225326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90672" y="459394"/>
            <a:ext cx="1709662" cy="20119116"/>
          </a:xfrm>
          <a:custGeom>
            <a:avLst/>
            <a:gdLst/>
            <a:ahLst/>
            <a:cxnLst/>
            <a:rect l="l" t="t" r="r" b="b"/>
            <a:pathLst>
              <a:path w="1709662" h="20119116">
                <a:moveTo>
                  <a:pt x="0" y="0"/>
                </a:moveTo>
                <a:lnTo>
                  <a:pt x="1709661" y="0"/>
                </a:lnTo>
                <a:lnTo>
                  <a:pt x="1709661" y="20119116"/>
                </a:lnTo>
                <a:lnTo>
                  <a:pt x="0" y="2011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1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26440" y="2702590"/>
            <a:ext cx="5854900" cy="3437242"/>
            <a:chOff x="0" y="0"/>
            <a:chExt cx="792953" cy="4655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953" cy="465520"/>
            </a:xfrm>
            <a:custGeom>
              <a:avLst/>
              <a:gdLst/>
              <a:ahLst/>
              <a:cxnLst/>
              <a:rect l="l" t="t" r="r" b="b"/>
              <a:pathLst>
                <a:path w="792953" h="465520">
                  <a:moveTo>
                    <a:pt x="33057" y="0"/>
                  </a:moveTo>
                  <a:lnTo>
                    <a:pt x="759896" y="0"/>
                  </a:lnTo>
                  <a:cubicBezTo>
                    <a:pt x="778153" y="0"/>
                    <a:pt x="792953" y="14800"/>
                    <a:pt x="792953" y="33057"/>
                  </a:cubicBezTo>
                  <a:lnTo>
                    <a:pt x="792953" y="432463"/>
                  </a:lnTo>
                  <a:cubicBezTo>
                    <a:pt x="792953" y="450720"/>
                    <a:pt x="778153" y="465520"/>
                    <a:pt x="759896" y="465520"/>
                  </a:cubicBezTo>
                  <a:lnTo>
                    <a:pt x="33057" y="465520"/>
                  </a:lnTo>
                  <a:cubicBezTo>
                    <a:pt x="14800" y="465520"/>
                    <a:pt x="0" y="450720"/>
                    <a:pt x="0" y="432463"/>
                  </a:cubicBezTo>
                  <a:lnTo>
                    <a:pt x="0" y="33057"/>
                  </a:lnTo>
                  <a:cubicBezTo>
                    <a:pt x="0" y="14800"/>
                    <a:pt x="14800" y="0"/>
                    <a:pt x="33057" y="0"/>
                  </a:cubicBezTo>
                  <a:close/>
                </a:path>
              </a:pathLst>
            </a:custGeom>
            <a:blipFill>
              <a:blip r:embed="rId4"/>
              <a:stretch>
                <a:fillRect t="-14195" b="-1419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418865" y="6630721"/>
            <a:ext cx="440866" cy="440866"/>
          </a:xfrm>
          <a:custGeom>
            <a:avLst/>
            <a:gdLst/>
            <a:ahLst/>
            <a:cxnLst/>
            <a:rect l="l" t="t" r="r" b="b"/>
            <a:pathLst>
              <a:path w="440866" h="440866">
                <a:moveTo>
                  <a:pt x="0" y="0"/>
                </a:moveTo>
                <a:lnTo>
                  <a:pt x="440866" y="0"/>
                </a:lnTo>
                <a:lnTo>
                  <a:pt x="440866" y="440865"/>
                </a:lnTo>
                <a:lnTo>
                  <a:pt x="0" y="440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18865" y="7375058"/>
            <a:ext cx="411968" cy="411968"/>
          </a:xfrm>
          <a:custGeom>
            <a:avLst/>
            <a:gdLst/>
            <a:ahLst/>
            <a:cxnLst/>
            <a:rect l="l" t="t" r="r" b="b"/>
            <a:pathLst>
              <a:path w="411968" h="411968">
                <a:moveTo>
                  <a:pt x="0" y="0"/>
                </a:moveTo>
                <a:lnTo>
                  <a:pt x="411969" y="0"/>
                </a:lnTo>
                <a:lnTo>
                  <a:pt x="411969" y="411968"/>
                </a:lnTo>
                <a:lnTo>
                  <a:pt x="0" y="411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900560">
            <a:off x="14580521" y="-508084"/>
            <a:ext cx="4746132" cy="3262966"/>
          </a:xfrm>
          <a:custGeom>
            <a:avLst/>
            <a:gdLst/>
            <a:ahLst/>
            <a:cxnLst/>
            <a:rect l="l" t="t" r="r" b="b"/>
            <a:pathLst>
              <a:path w="4746132" h="3262966">
                <a:moveTo>
                  <a:pt x="0" y="0"/>
                </a:moveTo>
                <a:lnTo>
                  <a:pt x="4746132" y="0"/>
                </a:lnTo>
                <a:lnTo>
                  <a:pt x="4746132" y="3262965"/>
                </a:lnTo>
                <a:lnTo>
                  <a:pt x="0" y="3262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6904">
            <a:off x="10532265" y="3991484"/>
            <a:ext cx="1073922" cy="935655"/>
          </a:xfrm>
          <a:custGeom>
            <a:avLst/>
            <a:gdLst/>
            <a:ahLst/>
            <a:cxnLst/>
            <a:rect l="l" t="t" r="r" b="b"/>
            <a:pathLst>
              <a:path w="1073922" h="935655">
                <a:moveTo>
                  <a:pt x="0" y="0"/>
                </a:moveTo>
                <a:lnTo>
                  <a:pt x="1073922" y="0"/>
                </a:lnTo>
                <a:lnTo>
                  <a:pt x="1073922" y="935654"/>
                </a:lnTo>
                <a:lnTo>
                  <a:pt x="0" y="935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31824" y="8091826"/>
            <a:ext cx="399009" cy="426178"/>
          </a:xfrm>
          <a:custGeom>
            <a:avLst/>
            <a:gdLst/>
            <a:ahLst/>
            <a:cxnLst/>
            <a:rect l="l" t="t" r="r" b="b"/>
            <a:pathLst>
              <a:path w="399009" h="426178">
                <a:moveTo>
                  <a:pt x="0" y="0"/>
                </a:moveTo>
                <a:lnTo>
                  <a:pt x="399010" y="0"/>
                </a:lnTo>
                <a:lnTo>
                  <a:pt x="399010" y="426178"/>
                </a:lnTo>
                <a:lnTo>
                  <a:pt x="0" y="4261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31157" y="4827300"/>
            <a:ext cx="7846964" cy="394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569"/>
              </a:lnSpc>
            </a:pPr>
            <a:r>
              <a:rPr lang="en-US" sz="12974" b="1" spc="-58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</a:t>
            </a:r>
          </a:p>
          <a:p>
            <a:pPr algn="just">
              <a:lnSpc>
                <a:spcPts val="15569"/>
              </a:lnSpc>
            </a:pPr>
            <a:r>
              <a:rPr lang="en-US" sz="12974" b="1" spc="-58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Very Much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8697" y="6564046"/>
            <a:ext cx="4383137" cy="43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4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darainhyder21@gmail.com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640" y="7293934"/>
            <a:ext cx="4159345" cy="44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5"/>
              </a:lnSpc>
              <a:spcBef>
                <a:spcPct val="0"/>
              </a:spcBef>
            </a:pPr>
            <a:r>
              <a:rPr lang="en-US" sz="2496" b="1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 tooltip="http://psychepath.streamlit.app"/>
              </a:rPr>
              <a:t>psychepath.streamlit.app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44285" y="8033412"/>
            <a:ext cx="4631593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https://github</a:t>
            </a:r>
            <a:r>
              <a:rPr lang="en-US" sz="2100" b="1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8" tooltip="https://github.com/DarainHyder/MindScan"/>
              </a:rPr>
              <a:t>.</a:t>
            </a:r>
            <a:r>
              <a:rPr lang="en-US" sz="21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com/DarainHyder/MindScan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57" y="4818963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29957" y="607359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7253554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21047">
            <a:off x="-604573" y="7421001"/>
            <a:ext cx="2762654" cy="2700494"/>
          </a:xfrm>
          <a:custGeom>
            <a:avLst/>
            <a:gdLst/>
            <a:ahLst/>
            <a:cxnLst/>
            <a:rect l="l" t="t" r="r" b="b"/>
            <a:pathLst>
              <a:path w="2762654" h="2700494">
                <a:moveTo>
                  <a:pt x="0" y="0"/>
                </a:moveTo>
                <a:lnTo>
                  <a:pt x="2762653" y="0"/>
                </a:lnTo>
                <a:lnTo>
                  <a:pt x="2762653" y="2700494"/>
                </a:lnTo>
                <a:lnTo>
                  <a:pt x="0" y="2700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061487" y="9673905"/>
            <a:ext cx="20103336" cy="2824924"/>
          </a:xfrm>
          <a:custGeom>
            <a:avLst/>
            <a:gdLst/>
            <a:ahLst/>
            <a:cxnLst/>
            <a:rect l="l" t="t" r="r" b="b"/>
            <a:pathLst>
              <a:path w="20103336" h="2824924">
                <a:moveTo>
                  <a:pt x="0" y="0"/>
                </a:moveTo>
                <a:lnTo>
                  <a:pt x="20103335" y="0"/>
                </a:lnTo>
                <a:lnTo>
                  <a:pt x="20103335" y="2824924"/>
                </a:lnTo>
                <a:lnTo>
                  <a:pt x="0" y="2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7591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01810" y="2673172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34842" y="4399053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74570" y="2939047"/>
            <a:ext cx="6297704" cy="5267265"/>
            <a:chOff x="0" y="0"/>
            <a:chExt cx="901327" cy="753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1327" cy="753851"/>
            </a:xfrm>
            <a:custGeom>
              <a:avLst/>
              <a:gdLst/>
              <a:ahLst/>
              <a:cxnLst/>
              <a:rect l="l" t="t" r="r" b="b"/>
              <a:pathLst>
                <a:path w="901327" h="753851">
                  <a:moveTo>
                    <a:pt x="30733" y="0"/>
                  </a:moveTo>
                  <a:lnTo>
                    <a:pt x="870594" y="0"/>
                  </a:lnTo>
                  <a:cubicBezTo>
                    <a:pt x="887568" y="0"/>
                    <a:pt x="901327" y="13760"/>
                    <a:pt x="901327" y="30733"/>
                  </a:cubicBezTo>
                  <a:lnTo>
                    <a:pt x="901327" y="723118"/>
                  </a:lnTo>
                  <a:cubicBezTo>
                    <a:pt x="901327" y="740091"/>
                    <a:pt x="887568" y="753851"/>
                    <a:pt x="870594" y="753851"/>
                  </a:cubicBezTo>
                  <a:lnTo>
                    <a:pt x="30733" y="753851"/>
                  </a:lnTo>
                  <a:cubicBezTo>
                    <a:pt x="13760" y="753851"/>
                    <a:pt x="0" y="740091"/>
                    <a:pt x="0" y="723118"/>
                  </a:cubicBezTo>
                  <a:lnTo>
                    <a:pt x="0" y="30733"/>
                  </a:lnTo>
                  <a:cubicBezTo>
                    <a:pt x="0" y="13760"/>
                    <a:pt x="13760" y="0"/>
                    <a:pt x="30733" y="0"/>
                  </a:cubicBezTo>
                  <a:close/>
                </a:path>
              </a:pathLst>
            </a:custGeom>
            <a:blipFill>
              <a:blip r:embed="rId14"/>
              <a:stretch>
                <a:fillRect l="-5783" r="-578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14241" y="5826303"/>
            <a:ext cx="5788327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Free-text posts can contain signals but are noisy and platform-specific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4241" y="7043676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an educational tool (not diagnostic) to raise awareness and guide next steps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9957" y="3163595"/>
            <a:ext cx="552566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u="none" strike="noStrike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4241" y="4608220"/>
            <a:ext cx="550657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 people lack accessible, private first-step screening for depression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7107" y="6409365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7107" y="7301935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100067">
            <a:off x="-245623" y="2545751"/>
            <a:ext cx="1881019" cy="1509517"/>
          </a:xfrm>
          <a:custGeom>
            <a:avLst/>
            <a:gdLst/>
            <a:ahLst/>
            <a:cxnLst/>
            <a:rect l="l" t="t" r="r" b="b"/>
            <a:pathLst>
              <a:path w="1881019" h="1509517">
                <a:moveTo>
                  <a:pt x="0" y="0"/>
                </a:moveTo>
                <a:lnTo>
                  <a:pt x="1881018" y="0"/>
                </a:lnTo>
                <a:lnTo>
                  <a:pt x="1881018" y="1509517"/>
                </a:lnTo>
                <a:lnTo>
                  <a:pt x="0" y="15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643047">
            <a:off x="15174274" y="6771284"/>
            <a:ext cx="3144248" cy="2932011"/>
          </a:xfrm>
          <a:custGeom>
            <a:avLst/>
            <a:gdLst/>
            <a:ahLst/>
            <a:cxnLst/>
            <a:rect l="l" t="t" r="r" b="b"/>
            <a:pathLst>
              <a:path w="3144248" h="2932011">
                <a:moveTo>
                  <a:pt x="0" y="0"/>
                </a:moveTo>
                <a:lnTo>
                  <a:pt x="3144248" y="0"/>
                </a:lnTo>
                <a:lnTo>
                  <a:pt x="3144248" y="2932012"/>
                </a:lnTo>
                <a:lnTo>
                  <a:pt x="0" y="2932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8166767" y="982552"/>
            <a:ext cx="1954467" cy="19337173"/>
          </a:xfrm>
          <a:custGeom>
            <a:avLst/>
            <a:gdLst/>
            <a:ahLst/>
            <a:cxnLst/>
            <a:rect l="l" t="t" r="r" b="b"/>
            <a:pathLst>
              <a:path w="1954467" h="19337173">
                <a:moveTo>
                  <a:pt x="0" y="0"/>
                </a:moveTo>
                <a:lnTo>
                  <a:pt x="1954466" y="0"/>
                </a:lnTo>
                <a:lnTo>
                  <a:pt x="1954466" y="19337172"/>
                </a:lnTo>
                <a:lnTo>
                  <a:pt x="0" y="19337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684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397639" y="2576389"/>
            <a:ext cx="5581021" cy="3671051"/>
            <a:chOff x="0" y="0"/>
            <a:chExt cx="755861" cy="497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5861" cy="497186"/>
            </a:xfrm>
            <a:custGeom>
              <a:avLst/>
              <a:gdLst/>
              <a:ahLst/>
              <a:cxnLst/>
              <a:rect l="l" t="t" r="r" b="b"/>
              <a:pathLst>
                <a:path w="755861" h="497186">
                  <a:moveTo>
                    <a:pt x="34680" y="0"/>
                  </a:moveTo>
                  <a:lnTo>
                    <a:pt x="721181" y="0"/>
                  </a:lnTo>
                  <a:cubicBezTo>
                    <a:pt x="740334" y="0"/>
                    <a:pt x="755861" y="15527"/>
                    <a:pt x="755861" y="34680"/>
                  </a:cubicBezTo>
                  <a:lnTo>
                    <a:pt x="755861" y="462506"/>
                  </a:lnTo>
                  <a:cubicBezTo>
                    <a:pt x="755861" y="481659"/>
                    <a:pt x="740334" y="497186"/>
                    <a:pt x="721181" y="497186"/>
                  </a:cubicBezTo>
                  <a:lnTo>
                    <a:pt x="34680" y="497186"/>
                  </a:lnTo>
                  <a:cubicBezTo>
                    <a:pt x="15527" y="497186"/>
                    <a:pt x="0" y="481659"/>
                    <a:pt x="0" y="462506"/>
                  </a:cubicBezTo>
                  <a:lnTo>
                    <a:pt x="0" y="34680"/>
                  </a:lnTo>
                  <a:cubicBezTo>
                    <a:pt x="0" y="15527"/>
                    <a:pt x="15527" y="0"/>
                    <a:pt x="34680" y="0"/>
                  </a:cubicBezTo>
                  <a:close/>
                </a:path>
              </a:pathLst>
            </a:custGeom>
            <a:blipFill>
              <a:blip r:embed="rId12"/>
              <a:stretch>
                <a:fillRect t="-18095" b="-1809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42026" y="5518162"/>
            <a:ext cx="4324900" cy="2911232"/>
            <a:chOff x="0" y="0"/>
            <a:chExt cx="585739" cy="394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5739" cy="394280"/>
            </a:xfrm>
            <a:custGeom>
              <a:avLst/>
              <a:gdLst/>
              <a:ahLst/>
              <a:cxnLst/>
              <a:rect l="l" t="t" r="r" b="b"/>
              <a:pathLst>
                <a:path w="585739" h="394280">
                  <a:moveTo>
                    <a:pt x="44752" y="0"/>
                  </a:moveTo>
                  <a:lnTo>
                    <a:pt x="540987" y="0"/>
                  </a:lnTo>
                  <a:cubicBezTo>
                    <a:pt x="552856" y="0"/>
                    <a:pt x="564239" y="4715"/>
                    <a:pt x="572632" y="13108"/>
                  </a:cubicBezTo>
                  <a:cubicBezTo>
                    <a:pt x="581024" y="21500"/>
                    <a:pt x="585739" y="32883"/>
                    <a:pt x="585739" y="44752"/>
                  </a:cubicBezTo>
                  <a:lnTo>
                    <a:pt x="585739" y="349528"/>
                  </a:lnTo>
                  <a:cubicBezTo>
                    <a:pt x="585739" y="374244"/>
                    <a:pt x="565703" y="394280"/>
                    <a:pt x="540987" y="394280"/>
                  </a:cubicBezTo>
                  <a:lnTo>
                    <a:pt x="44752" y="394280"/>
                  </a:lnTo>
                  <a:cubicBezTo>
                    <a:pt x="32883" y="394280"/>
                    <a:pt x="21500" y="389565"/>
                    <a:pt x="13108" y="381173"/>
                  </a:cubicBezTo>
                  <a:cubicBezTo>
                    <a:pt x="4715" y="372780"/>
                    <a:pt x="0" y="361397"/>
                    <a:pt x="0" y="349528"/>
                  </a:cubicBezTo>
                  <a:lnTo>
                    <a:pt x="0" y="44752"/>
                  </a:lnTo>
                  <a:cubicBezTo>
                    <a:pt x="0" y="32883"/>
                    <a:pt x="4715" y="21500"/>
                    <a:pt x="13108" y="13108"/>
                  </a:cubicBezTo>
                  <a:cubicBezTo>
                    <a:pt x="21500" y="4715"/>
                    <a:pt x="32883" y="0"/>
                    <a:pt x="44752" y="0"/>
                  </a:cubicBezTo>
                  <a:close/>
                </a:path>
              </a:pathLst>
            </a:custGeom>
            <a:blipFill>
              <a:blip r:embed="rId13"/>
              <a:stretch>
                <a:fillRect t="-22793" b="-22793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2229957" y="5831456"/>
            <a:ext cx="7690530" cy="0"/>
          </a:xfrm>
          <a:prstGeom prst="line">
            <a:avLst/>
          </a:prstGeom>
          <a:ln w="19050" cap="flat">
            <a:solidFill>
              <a:srgbClr val="E97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287107" y="8098532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71391" y="7347687"/>
            <a:ext cx="89229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quick insights + PHQ‑9 screening in a single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9957" y="2720902"/>
            <a:ext cx="666168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u="none" strike="noStrike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391" y="6417774"/>
            <a:ext cx="793691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 “any mental-health concern” vs “normal” from Reddit-style text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7107" y="4983370"/>
            <a:ext cx="771000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People buy based on emotion, then justify with logic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1391" y="8106941"/>
            <a:ext cx="89229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privacy, generalization, and ethical positioning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57" y="5625641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29957" y="6987131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21047">
            <a:off x="-604573" y="7421001"/>
            <a:ext cx="2762654" cy="2700494"/>
          </a:xfrm>
          <a:custGeom>
            <a:avLst/>
            <a:gdLst/>
            <a:ahLst/>
            <a:cxnLst/>
            <a:rect l="l" t="t" r="r" b="b"/>
            <a:pathLst>
              <a:path w="2762654" h="2700494">
                <a:moveTo>
                  <a:pt x="0" y="0"/>
                </a:moveTo>
                <a:lnTo>
                  <a:pt x="2762653" y="0"/>
                </a:lnTo>
                <a:lnTo>
                  <a:pt x="2762653" y="2700494"/>
                </a:lnTo>
                <a:lnTo>
                  <a:pt x="0" y="2700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061487" y="9673905"/>
            <a:ext cx="20103336" cy="2824924"/>
          </a:xfrm>
          <a:custGeom>
            <a:avLst/>
            <a:gdLst/>
            <a:ahLst/>
            <a:cxnLst/>
            <a:rect l="l" t="t" r="r" b="b"/>
            <a:pathLst>
              <a:path w="20103336" h="2824924">
                <a:moveTo>
                  <a:pt x="0" y="0"/>
                </a:moveTo>
                <a:lnTo>
                  <a:pt x="20103335" y="0"/>
                </a:lnTo>
                <a:lnTo>
                  <a:pt x="20103335" y="2824924"/>
                </a:lnTo>
                <a:lnTo>
                  <a:pt x="0" y="2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7591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01810" y="2673172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34842" y="4399053"/>
            <a:ext cx="4610281" cy="4120439"/>
          </a:xfrm>
          <a:custGeom>
            <a:avLst/>
            <a:gdLst/>
            <a:ahLst/>
            <a:cxnLst/>
            <a:rect l="l" t="t" r="r" b="b"/>
            <a:pathLst>
              <a:path w="4610281" h="4120439">
                <a:moveTo>
                  <a:pt x="0" y="0"/>
                </a:moveTo>
                <a:lnTo>
                  <a:pt x="4610281" y="0"/>
                </a:lnTo>
                <a:lnTo>
                  <a:pt x="4610281" y="4120439"/>
                </a:lnTo>
                <a:lnTo>
                  <a:pt x="0" y="412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574570" y="2939047"/>
            <a:ext cx="6297704" cy="5267265"/>
            <a:chOff x="0" y="0"/>
            <a:chExt cx="901327" cy="753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1327" cy="753851"/>
            </a:xfrm>
            <a:custGeom>
              <a:avLst/>
              <a:gdLst/>
              <a:ahLst/>
              <a:cxnLst/>
              <a:rect l="l" t="t" r="r" b="b"/>
              <a:pathLst>
                <a:path w="901327" h="753851">
                  <a:moveTo>
                    <a:pt x="30733" y="0"/>
                  </a:moveTo>
                  <a:lnTo>
                    <a:pt x="870594" y="0"/>
                  </a:lnTo>
                  <a:cubicBezTo>
                    <a:pt x="887568" y="0"/>
                    <a:pt x="901327" y="13760"/>
                    <a:pt x="901327" y="30733"/>
                  </a:cubicBezTo>
                  <a:lnTo>
                    <a:pt x="901327" y="723118"/>
                  </a:lnTo>
                  <a:cubicBezTo>
                    <a:pt x="901327" y="740091"/>
                    <a:pt x="887568" y="753851"/>
                    <a:pt x="870594" y="753851"/>
                  </a:cubicBezTo>
                  <a:lnTo>
                    <a:pt x="30733" y="753851"/>
                  </a:lnTo>
                  <a:cubicBezTo>
                    <a:pt x="13760" y="753851"/>
                    <a:pt x="0" y="740091"/>
                    <a:pt x="0" y="723118"/>
                  </a:cubicBezTo>
                  <a:lnTo>
                    <a:pt x="0" y="30733"/>
                  </a:lnTo>
                  <a:cubicBezTo>
                    <a:pt x="0" y="13760"/>
                    <a:pt x="13760" y="0"/>
                    <a:pt x="30733" y="0"/>
                  </a:cubicBezTo>
                  <a:close/>
                </a:path>
              </a:pathLst>
            </a:custGeom>
            <a:blipFill>
              <a:blip r:embed="rId14"/>
              <a:stretch>
                <a:fillRect t="-9781" b="-9781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29957" y="810028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14241" y="5378348"/>
            <a:ext cx="5788327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Pipeline: Data    Cleaning    EDA  Baseline (TF‑IDF+LR)    Transformer (DistilBERT)    Inference    App     CI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946000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581175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547535" y="557268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862694" y="5964145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3"/>
                </a:lnTo>
                <a:lnTo>
                  <a:pt x="0" y="102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564911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276849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8" y="0"/>
                </a:lnTo>
                <a:lnTo>
                  <a:pt x="194118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238389" y="6356390"/>
            <a:ext cx="194118" cy="102883"/>
          </a:xfrm>
          <a:custGeom>
            <a:avLst/>
            <a:gdLst/>
            <a:ahLst/>
            <a:cxnLst/>
            <a:rect l="l" t="t" r="r" b="b"/>
            <a:pathLst>
              <a:path w="194118" h="102883">
                <a:moveTo>
                  <a:pt x="0" y="0"/>
                </a:moveTo>
                <a:lnTo>
                  <a:pt x="194119" y="0"/>
                </a:lnTo>
                <a:lnTo>
                  <a:pt x="194119" y="102882"/>
                </a:lnTo>
                <a:lnTo>
                  <a:pt x="0" y="1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914241" y="6777252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 with F1, PR‑AUC; tune threshold for use-case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9957" y="3159303"/>
            <a:ext cx="422196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 b="1" spc="-33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Approach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14241" y="7890407"/>
            <a:ext cx="622975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Ship an interactive Streamlit app with automated CI checks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28542" b="-2854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1695" y="5760329"/>
            <a:ext cx="721978" cy="1089778"/>
          </a:xfrm>
          <a:custGeom>
            <a:avLst/>
            <a:gdLst/>
            <a:ahLst/>
            <a:cxnLst/>
            <a:rect l="l" t="t" r="r" b="b"/>
            <a:pathLst>
              <a:path w="721978" h="1089778">
                <a:moveTo>
                  <a:pt x="0" y="0"/>
                </a:moveTo>
                <a:lnTo>
                  <a:pt x="721978" y="0"/>
                </a:lnTo>
                <a:lnTo>
                  <a:pt x="721978" y="1089777"/>
                </a:lnTo>
                <a:lnTo>
                  <a:pt x="0" y="108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950428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59" y="0"/>
                </a:lnTo>
                <a:lnTo>
                  <a:pt x="966159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35229"/>
            <a:ext cx="22936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Kaggle Reddit mental-health dataset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537807"/>
            <a:ext cx="24731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 URLs, hand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les, non-ASCII; lowercase; normalize spaces.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787003"/>
            <a:ext cx="542760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Data &amp; Preprocessing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Source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05503" y="7012929"/>
            <a:ext cx="265601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537807"/>
            <a:ext cx="246216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 very s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hort posts; save to Parquet for fast I/O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93312" y="7012929"/>
            <a:ext cx="20443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Length Filter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0029" flipH="1">
            <a:off x="13442127" y="5076381"/>
            <a:ext cx="5014934" cy="6005909"/>
          </a:xfrm>
          <a:custGeom>
            <a:avLst/>
            <a:gdLst/>
            <a:ahLst/>
            <a:cxnLst/>
            <a:rect l="l" t="t" r="r" b="b"/>
            <a:pathLst>
              <a:path w="5014934" h="6005909">
                <a:moveTo>
                  <a:pt x="5014934" y="0"/>
                </a:moveTo>
                <a:lnTo>
                  <a:pt x="0" y="0"/>
                </a:lnTo>
                <a:lnTo>
                  <a:pt x="0" y="6005909"/>
                </a:lnTo>
                <a:lnTo>
                  <a:pt x="5014934" y="6005909"/>
                </a:lnTo>
                <a:lnTo>
                  <a:pt x="50149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98430" y="6272623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8" y="0"/>
                </a:lnTo>
                <a:lnTo>
                  <a:pt x="472748" y="472747"/>
                </a:lnTo>
                <a:lnTo>
                  <a:pt x="0" y="47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98430" y="3513773"/>
            <a:ext cx="3573229" cy="836808"/>
            <a:chOff x="0" y="0"/>
            <a:chExt cx="941120" cy="220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060181" y="3705543"/>
            <a:ext cx="432258" cy="489118"/>
          </a:xfrm>
          <a:custGeom>
            <a:avLst/>
            <a:gdLst/>
            <a:ahLst/>
            <a:cxnLst/>
            <a:rect l="l" t="t" r="r" b="b"/>
            <a:pathLst>
              <a:path w="432258" h="489118">
                <a:moveTo>
                  <a:pt x="0" y="0"/>
                </a:moveTo>
                <a:lnTo>
                  <a:pt x="432258" y="0"/>
                </a:lnTo>
                <a:lnTo>
                  <a:pt x="432258" y="489118"/>
                </a:lnTo>
                <a:lnTo>
                  <a:pt x="0" y="48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600259" y="3513773"/>
            <a:ext cx="3378401" cy="836808"/>
            <a:chOff x="0" y="0"/>
            <a:chExt cx="889806" cy="220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98430" y="4615549"/>
            <a:ext cx="3573229" cy="836808"/>
            <a:chOff x="0" y="0"/>
            <a:chExt cx="941120" cy="220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060181" y="4803608"/>
            <a:ext cx="454931" cy="460689"/>
          </a:xfrm>
          <a:custGeom>
            <a:avLst/>
            <a:gdLst/>
            <a:ahLst/>
            <a:cxnLst/>
            <a:rect l="l" t="t" r="r" b="b"/>
            <a:pathLst>
              <a:path w="454931" h="460689">
                <a:moveTo>
                  <a:pt x="0" y="0"/>
                </a:moveTo>
                <a:lnTo>
                  <a:pt x="454931" y="0"/>
                </a:lnTo>
                <a:lnTo>
                  <a:pt x="454931" y="460689"/>
                </a:lnTo>
                <a:lnTo>
                  <a:pt x="0" y="460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853590" y="3690076"/>
            <a:ext cx="449098" cy="484202"/>
          </a:xfrm>
          <a:custGeom>
            <a:avLst/>
            <a:gdLst/>
            <a:ahLst/>
            <a:cxnLst/>
            <a:rect l="l" t="t" r="r" b="b"/>
            <a:pathLst>
              <a:path w="449098" h="484202">
                <a:moveTo>
                  <a:pt x="0" y="0"/>
                </a:moveTo>
                <a:lnTo>
                  <a:pt x="449098" y="0"/>
                </a:lnTo>
                <a:lnTo>
                  <a:pt x="449098" y="484202"/>
                </a:lnTo>
                <a:lnTo>
                  <a:pt x="0" y="48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427496" y="9664121"/>
            <a:ext cx="19142992" cy="2070095"/>
          </a:xfrm>
          <a:custGeom>
            <a:avLst/>
            <a:gdLst/>
            <a:ahLst/>
            <a:cxnLst/>
            <a:rect l="l" t="t" r="r" b="b"/>
            <a:pathLst>
              <a:path w="19142992" h="2070095">
                <a:moveTo>
                  <a:pt x="0" y="0"/>
                </a:moveTo>
                <a:lnTo>
                  <a:pt x="19142992" y="0"/>
                </a:lnTo>
                <a:lnTo>
                  <a:pt x="19142992" y="2070096"/>
                </a:lnTo>
                <a:lnTo>
                  <a:pt x="0" y="2070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3820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295704">
            <a:off x="8766929" y="8118963"/>
            <a:ext cx="1317144" cy="754065"/>
          </a:xfrm>
          <a:custGeom>
            <a:avLst/>
            <a:gdLst/>
            <a:ahLst/>
            <a:cxnLst/>
            <a:rect l="l" t="t" r="r" b="b"/>
            <a:pathLst>
              <a:path w="1317144" h="754065">
                <a:moveTo>
                  <a:pt x="0" y="0"/>
                </a:moveTo>
                <a:lnTo>
                  <a:pt x="1317144" y="0"/>
                </a:lnTo>
                <a:lnTo>
                  <a:pt x="1317144" y="754065"/>
                </a:lnTo>
                <a:lnTo>
                  <a:pt x="0" y="7540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3151971">
            <a:off x="6949467" y="2284284"/>
            <a:ext cx="732716" cy="577014"/>
          </a:xfrm>
          <a:custGeom>
            <a:avLst/>
            <a:gdLst/>
            <a:ahLst/>
            <a:cxnLst/>
            <a:rect l="l" t="t" r="r" b="b"/>
            <a:pathLst>
              <a:path w="732716" h="577014">
                <a:moveTo>
                  <a:pt x="0" y="0"/>
                </a:moveTo>
                <a:lnTo>
                  <a:pt x="732716" y="0"/>
                </a:lnTo>
                <a:lnTo>
                  <a:pt x="732716" y="577014"/>
                </a:lnTo>
                <a:lnTo>
                  <a:pt x="0" y="5770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042281" y="5272581"/>
            <a:ext cx="6022555" cy="3542289"/>
            <a:chOff x="0" y="0"/>
            <a:chExt cx="815660" cy="479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5660" cy="479747"/>
            </a:xfrm>
            <a:custGeom>
              <a:avLst/>
              <a:gdLst/>
              <a:ahLst/>
              <a:cxnLst/>
              <a:rect l="l" t="t" r="r" b="b"/>
              <a:pathLst>
                <a:path w="815660" h="479747">
                  <a:moveTo>
                    <a:pt x="32137" y="0"/>
                  </a:moveTo>
                  <a:lnTo>
                    <a:pt x="783522" y="0"/>
                  </a:lnTo>
                  <a:cubicBezTo>
                    <a:pt x="792046" y="0"/>
                    <a:pt x="800220" y="3386"/>
                    <a:pt x="806247" y="9413"/>
                  </a:cubicBezTo>
                  <a:cubicBezTo>
                    <a:pt x="812274" y="15440"/>
                    <a:pt x="815660" y="23614"/>
                    <a:pt x="815660" y="32137"/>
                  </a:cubicBezTo>
                  <a:lnTo>
                    <a:pt x="815660" y="447610"/>
                  </a:lnTo>
                  <a:cubicBezTo>
                    <a:pt x="815660" y="456133"/>
                    <a:pt x="812274" y="464307"/>
                    <a:pt x="806247" y="470334"/>
                  </a:cubicBezTo>
                  <a:cubicBezTo>
                    <a:pt x="800220" y="476361"/>
                    <a:pt x="792046" y="479747"/>
                    <a:pt x="783522" y="479747"/>
                  </a:cubicBezTo>
                  <a:lnTo>
                    <a:pt x="32137" y="479747"/>
                  </a:lnTo>
                  <a:cubicBezTo>
                    <a:pt x="14388" y="479747"/>
                    <a:pt x="0" y="465359"/>
                    <a:pt x="0" y="447610"/>
                  </a:cubicBezTo>
                  <a:lnTo>
                    <a:pt x="0" y="32137"/>
                  </a:lnTo>
                  <a:cubicBezTo>
                    <a:pt x="0" y="23614"/>
                    <a:pt x="3386" y="15440"/>
                    <a:pt x="9413" y="9413"/>
                  </a:cubicBezTo>
                  <a:cubicBezTo>
                    <a:pt x="15440" y="3386"/>
                    <a:pt x="23614" y="0"/>
                    <a:pt x="32137" y="0"/>
                  </a:cubicBezTo>
                  <a:close/>
                </a:path>
              </a:pathLst>
            </a:custGeom>
            <a:blipFill>
              <a:blip r:embed="rId20"/>
              <a:stretch>
                <a:fillRect t="-11488" b="-58530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527119" y="3704212"/>
            <a:ext cx="222289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TF‑IDF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5290" y="4640253"/>
            <a:ext cx="251197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Text length differences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2715" y="6100057"/>
            <a:ext cx="452046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text_clean (trade-off: cleaner text but emoji lost)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9957" y="2780935"/>
            <a:ext cx="594094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 EDA Insights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5290" y="3556402"/>
            <a:ext cx="201765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 balance matters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98430" y="2823135"/>
            <a:ext cx="40904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People follow the crowd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0389" y="6153076"/>
            <a:ext cx="472747" cy="472747"/>
          </a:xfrm>
          <a:custGeom>
            <a:avLst/>
            <a:gdLst/>
            <a:ahLst/>
            <a:cxnLst/>
            <a:rect l="l" t="t" r="r" b="b"/>
            <a:pathLst>
              <a:path w="472747" h="472747">
                <a:moveTo>
                  <a:pt x="0" y="0"/>
                </a:moveTo>
                <a:lnTo>
                  <a:pt x="472747" y="0"/>
                </a:lnTo>
                <a:lnTo>
                  <a:pt x="472747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57089">
            <a:off x="14587696" y="6996159"/>
            <a:ext cx="4070400" cy="2910336"/>
          </a:xfrm>
          <a:custGeom>
            <a:avLst/>
            <a:gdLst/>
            <a:ahLst/>
            <a:cxnLst/>
            <a:rect l="l" t="t" r="r" b="b"/>
            <a:pathLst>
              <a:path w="4070400" h="2910336">
                <a:moveTo>
                  <a:pt x="0" y="0"/>
                </a:moveTo>
                <a:lnTo>
                  <a:pt x="4070399" y="0"/>
                </a:lnTo>
                <a:lnTo>
                  <a:pt x="4070399" y="2910335"/>
                </a:lnTo>
                <a:lnTo>
                  <a:pt x="0" y="291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17723" y="9664121"/>
            <a:ext cx="19123447" cy="16637399"/>
          </a:xfrm>
          <a:custGeom>
            <a:avLst/>
            <a:gdLst/>
            <a:ahLst/>
            <a:cxnLst/>
            <a:rect l="l" t="t" r="r" b="b"/>
            <a:pathLst>
              <a:path w="19123447" h="16637399">
                <a:moveTo>
                  <a:pt x="0" y="0"/>
                </a:moveTo>
                <a:lnTo>
                  <a:pt x="19123446" y="0"/>
                </a:lnTo>
                <a:lnTo>
                  <a:pt x="19123446" y="16637399"/>
                </a:lnTo>
                <a:lnTo>
                  <a:pt x="0" y="1663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046586" y="3499245"/>
            <a:ext cx="3573229" cy="836808"/>
            <a:chOff x="0" y="0"/>
            <a:chExt cx="941120" cy="220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120" cy="220405"/>
            </a:xfrm>
            <a:custGeom>
              <a:avLst/>
              <a:gdLst/>
              <a:ahLst/>
              <a:cxnLst/>
              <a:rect l="l" t="t" r="r" b="b"/>
              <a:pathLst>
                <a:path w="941120" h="220405">
                  <a:moveTo>
                    <a:pt x="941120" y="43333"/>
                  </a:moveTo>
                  <a:lnTo>
                    <a:pt x="941120" y="177072"/>
                  </a:lnTo>
                  <a:cubicBezTo>
                    <a:pt x="941120" y="188565"/>
                    <a:pt x="936555" y="199587"/>
                    <a:pt x="928429" y="207713"/>
                  </a:cubicBezTo>
                  <a:cubicBezTo>
                    <a:pt x="920302" y="215840"/>
                    <a:pt x="909280" y="220405"/>
                    <a:pt x="897788" y="220405"/>
                  </a:cubicBezTo>
                  <a:lnTo>
                    <a:pt x="43333" y="220405"/>
                  </a:lnTo>
                  <a:cubicBezTo>
                    <a:pt x="31840" y="220405"/>
                    <a:pt x="20818" y="215840"/>
                    <a:pt x="12692" y="207713"/>
                  </a:cubicBezTo>
                  <a:cubicBezTo>
                    <a:pt x="4565" y="199587"/>
                    <a:pt x="0" y="188565"/>
                    <a:pt x="0" y="177072"/>
                  </a:cubicBezTo>
                  <a:lnTo>
                    <a:pt x="0" y="43333"/>
                  </a:lnTo>
                  <a:cubicBezTo>
                    <a:pt x="0" y="31840"/>
                    <a:pt x="4565" y="20818"/>
                    <a:pt x="12692" y="12692"/>
                  </a:cubicBezTo>
                  <a:cubicBezTo>
                    <a:pt x="20818" y="4565"/>
                    <a:pt x="31840" y="0"/>
                    <a:pt x="43333" y="0"/>
                  </a:cubicBezTo>
                  <a:lnTo>
                    <a:pt x="897788" y="0"/>
                  </a:lnTo>
                  <a:cubicBezTo>
                    <a:pt x="909280" y="0"/>
                    <a:pt x="920302" y="4565"/>
                    <a:pt x="928429" y="12692"/>
                  </a:cubicBezTo>
                  <a:cubicBezTo>
                    <a:pt x="936555" y="20818"/>
                    <a:pt x="941120" y="31840"/>
                    <a:pt x="941120" y="4333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1120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48415" y="3499245"/>
            <a:ext cx="3378401" cy="836808"/>
            <a:chOff x="0" y="0"/>
            <a:chExt cx="889806" cy="2204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9806" cy="220405"/>
            </a:xfrm>
            <a:custGeom>
              <a:avLst/>
              <a:gdLst/>
              <a:ahLst/>
              <a:cxnLst/>
              <a:rect l="l" t="t" r="r" b="b"/>
              <a:pathLst>
                <a:path w="889806" h="220405">
                  <a:moveTo>
                    <a:pt x="889806" y="45832"/>
                  </a:moveTo>
                  <a:lnTo>
                    <a:pt x="889806" y="174573"/>
                  </a:lnTo>
                  <a:cubicBezTo>
                    <a:pt x="889806" y="199886"/>
                    <a:pt x="869287" y="220405"/>
                    <a:pt x="843974" y="220405"/>
                  </a:cubicBezTo>
                  <a:lnTo>
                    <a:pt x="45832" y="220405"/>
                  </a:lnTo>
                  <a:cubicBezTo>
                    <a:pt x="20520" y="220405"/>
                    <a:pt x="0" y="199886"/>
                    <a:pt x="0" y="174573"/>
                  </a:cubicBezTo>
                  <a:lnTo>
                    <a:pt x="0" y="45832"/>
                  </a:lnTo>
                  <a:cubicBezTo>
                    <a:pt x="0" y="20520"/>
                    <a:pt x="20520" y="0"/>
                    <a:pt x="45832" y="0"/>
                  </a:cubicBezTo>
                  <a:lnTo>
                    <a:pt x="843974" y="0"/>
                  </a:lnTo>
                  <a:cubicBezTo>
                    <a:pt x="869287" y="0"/>
                    <a:pt x="889806" y="20520"/>
                    <a:pt x="889806" y="4583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89806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46586" y="4601021"/>
            <a:ext cx="3969033" cy="836808"/>
            <a:chOff x="0" y="0"/>
            <a:chExt cx="1045368" cy="2204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5368" cy="220405"/>
            </a:xfrm>
            <a:custGeom>
              <a:avLst/>
              <a:gdLst/>
              <a:ahLst/>
              <a:cxnLst/>
              <a:rect l="l" t="t" r="r" b="b"/>
              <a:pathLst>
                <a:path w="1045368" h="220405">
                  <a:moveTo>
                    <a:pt x="1045368" y="39012"/>
                  </a:moveTo>
                  <a:lnTo>
                    <a:pt x="1045368" y="181394"/>
                  </a:lnTo>
                  <a:cubicBezTo>
                    <a:pt x="1045368" y="202939"/>
                    <a:pt x="1027902" y="220405"/>
                    <a:pt x="1006356" y="220405"/>
                  </a:cubicBezTo>
                  <a:lnTo>
                    <a:pt x="39012" y="220405"/>
                  </a:lnTo>
                  <a:cubicBezTo>
                    <a:pt x="17466" y="220405"/>
                    <a:pt x="0" y="202939"/>
                    <a:pt x="0" y="181394"/>
                  </a:cubicBezTo>
                  <a:lnTo>
                    <a:pt x="0" y="39012"/>
                  </a:lnTo>
                  <a:cubicBezTo>
                    <a:pt x="0" y="17466"/>
                    <a:pt x="17466" y="0"/>
                    <a:pt x="39012" y="0"/>
                  </a:cubicBezTo>
                  <a:lnTo>
                    <a:pt x="1006356" y="0"/>
                  </a:lnTo>
                  <a:cubicBezTo>
                    <a:pt x="1027902" y="0"/>
                    <a:pt x="1045368" y="17466"/>
                    <a:pt x="1045368" y="39012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45368" cy="27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359194">
            <a:off x="9325053" y="7981564"/>
            <a:ext cx="1130102" cy="483119"/>
          </a:xfrm>
          <a:custGeom>
            <a:avLst/>
            <a:gdLst/>
            <a:ahLst/>
            <a:cxnLst/>
            <a:rect l="l" t="t" r="r" b="b"/>
            <a:pathLst>
              <a:path w="1130102" h="483119">
                <a:moveTo>
                  <a:pt x="0" y="0"/>
                </a:moveTo>
                <a:lnTo>
                  <a:pt x="1130102" y="0"/>
                </a:lnTo>
                <a:lnTo>
                  <a:pt x="1130102" y="483118"/>
                </a:lnTo>
                <a:lnTo>
                  <a:pt x="0" y="483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9957" y="2780935"/>
            <a:ext cx="5940944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aseline Model</a:t>
            </a:r>
          </a:p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b="1" u="none" strike="noStrike" spc="-247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(TF‑IDF + Logistic Regression)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38890" y="2432058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9"/>
                </a:lnTo>
                <a:lnTo>
                  <a:pt x="0" y="472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801240">
            <a:off x="-110714" y="1167323"/>
            <a:ext cx="1611201" cy="1292989"/>
          </a:xfrm>
          <a:custGeom>
            <a:avLst/>
            <a:gdLst/>
            <a:ahLst/>
            <a:cxnLst/>
            <a:rect l="l" t="t" r="r" b="b"/>
            <a:pathLst>
              <a:path w="1611201" h="1292989">
                <a:moveTo>
                  <a:pt x="0" y="0"/>
                </a:moveTo>
                <a:lnTo>
                  <a:pt x="1611201" y="0"/>
                </a:lnTo>
                <a:lnTo>
                  <a:pt x="1611201" y="1292989"/>
                </a:lnTo>
                <a:lnTo>
                  <a:pt x="0" y="12929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16"/>
              <a:stretch>
                <a:fillRect t="-9531" b="-9531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015619" y="3669728"/>
            <a:ext cx="472229" cy="463965"/>
          </a:xfrm>
          <a:custGeom>
            <a:avLst/>
            <a:gdLst/>
            <a:ahLst/>
            <a:cxnLst/>
            <a:rect l="l" t="t" r="r" b="b"/>
            <a:pathLst>
              <a:path w="472229" h="463965">
                <a:moveTo>
                  <a:pt x="0" y="0"/>
                </a:moveTo>
                <a:lnTo>
                  <a:pt x="472229" y="0"/>
                </a:lnTo>
                <a:lnTo>
                  <a:pt x="472229" y="463965"/>
                </a:lnTo>
                <a:lnTo>
                  <a:pt x="0" y="4639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223599" y="3639487"/>
            <a:ext cx="525031" cy="556324"/>
          </a:xfrm>
          <a:custGeom>
            <a:avLst/>
            <a:gdLst/>
            <a:ahLst/>
            <a:cxnLst/>
            <a:rect l="l" t="t" r="r" b="b"/>
            <a:pathLst>
              <a:path w="525031" h="556324">
                <a:moveTo>
                  <a:pt x="0" y="0"/>
                </a:moveTo>
                <a:lnTo>
                  <a:pt x="525031" y="0"/>
                </a:lnTo>
                <a:lnTo>
                  <a:pt x="525031" y="556325"/>
                </a:lnTo>
                <a:lnTo>
                  <a:pt x="0" y="5563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55072" y="4727611"/>
            <a:ext cx="539126" cy="583628"/>
          </a:xfrm>
          <a:custGeom>
            <a:avLst/>
            <a:gdLst/>
            <a:ahLst/>
            <a:cxnLst/>
            <a:rect l="l" t="t" r="r" b="b"/>
            <a:pathLst>
              <a:path w="539126" h="583628">
                <a:moveTo>
                  <a:pt x="0" y="0"/>
                </a:moveTo>
                <a:lnTo>
                  <a:pt x="539126" y="0"/>
                </a:lnTo>
                <a:lnTo>
                  <a:pt x="539126" y="583628"/>
                </a:lnTo>
                <a:lnTo>
                  <a:pt x="0" y="5836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784673" y="6009329"/>
            <a:ext cx="635700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Interpretability: positive coefficients (&gt;0) indicate Depression; list top 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06393" y="3689685"/>
            <a:ext cx="243528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GridSearchCV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73446" y="4791460"/>
            <a:ext cx="298501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7705" y="3707609"/>
            <a:ext cx="250728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Train-Test Split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3286" flipH="1">
            <a:off x="13061628" y="5454590"/>
            <a:ext cx="5088872" cy="6094458"/>
          </a:xfrm>
          <a:custGeom>
            <a:avLst/>
            <a:gdLst/>
            <a:ahLst/>
            <a:cxnLst/>
            <a:rect l="l" t="t" r="r" b="b"/>
            <a:pathLst>
              <a:path w="5088872" h="6094458">
                <a:moveTo>
                  <a:pt x="5088872" y="0"/>
                </a:moveTo>
                <a:lnTo>
                  <a:pt x="0" y="0"/>
                </a:lnTo>
                <a:lnTo>
                  <a:pt x="0" y="6094457"/>
                </a:lnTo>
                <a:lnTo>
                  <a:pt x="5088872" y="6094457"/>
                </a:lnTo>
                <a:lnTo>
                  <a:pt x="5088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14056" y="9664121"/>
            <a:ext cx="20316111" cy="3408850"/>
          </a:xfrm>
          <a:custGeom>
            <a:avLst/>
            <a:gdLst/>
            <a:ahLst/>
            <a:cxnLst/>
            <a:rect l="l" t="t" r="r" b="b"/>
            <a:pathLst>
              <a:path w="20316111" h="3408850">
                <a:moveTo>
                  <a:pt x="0" y="0"/>
                </a:moveTo>
                <a:lnTo>
                  <a:pt x="20316112" y="0"/>
                </a:lnTo>
                <a:lnTo>
                  <a:pt x="20316112" y="3408850"/>
                </a:lnTo>
                <a:lnTo>
                  <a:pt x="0" y="340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185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42281" y="5272581"/>
            <a:ext cx="6316295" cy="3542289"/>
            <a:chOff x="0" y="0"/>
            <a:chExt cx="855442" cy="479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442" cy="479747"/>
            </a:xfrm>
            <a:custGeom>
              <a:avLst/>
              <a:gdLst/>
              <a:ahLst/>
              <a:cxnLst/>
              <a:rect l="l" t="t" r="r" b="b"/>
              <a:pathLst>
                <a:path w="855442" h="479747">
                  <a:moveTo>
                    <a:pt x="30643" y="0"/>
                  </a:moveTo>
                  <a:lnTo>
                    <a:pt x="824799" y="0"/>
                  </a:lnTo>
                  <a:cubicBezTo>
                    <a:pt x="832926" y="0"/>
                    <a:pt x="840720" y="3228"/>
                    <a:pt x="846467" y="8975"/>
                  </a:cubicBezTo>
                  <a:cubicBezTo>
                    <a:pt x="852214" y="14722"/>
                    <a:pt x="855442" y="22516"/>
                    <a:pt x="855442" y="30643"/>
                  </a:cubicBezTo>
                  <a:lnTo>
                    <a:pt x="855442" y="449104"/>
                  </a:lnTo>
                  <a:cubicBezTo>
                    <a:pt x="855442" y="466028"/>
                    <a:pt x="841723" y="479747"/>
                    <a:pt x="824799" y="479747"/>
                  </a:cubicBezTo>
                  <a:lnTo>
                    <a:pt x="30643" y="479747"/>
                  </a:lnTo>
                  <a:cubicBezTo>
                    <a:pt x="13719" y="479747"/>
                    <a:pt x="0" y="466028"/>
                    <a:pt x="0" y="449104"/>
                  </a:cubicBezTo>
                  <a:lnTo>
                    <a:pt x="0" y="30643"/>
                  </a:lnTo>
                  <a:cubicBezTo>
                    <a:pt x="0" y="13719"/>
                    <a:pt x="13719" y="0"/>
                    <a:pt x="30643" y="0"/>
                  </a:cubicBezTo>
                  <a:close/>
                </a:path>
              </a:pathLst>
            </a:custGeom>
            <a:blipFill>
              <a:blip r:embed="rId6"/>
              <a:stretch>
                <a:fillRect l="-72" r="-72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9957" y="2790663"/>
            <a:ext cx="5940944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b="1" u="none" strike="noStrike" spc="-324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Transformer Model</a:t>
            </a:r>
          </a:p>
        </p:txBody>
      </p:sp>
      <p:sp>
        <p:nvSpPr>
          <p:cNvPr id="7" name="Freeform 7"/>
          <p:cNvSpPr/>
          <p:nvPr/>
        </p:nvSpPr>
        <p:spPr>
          <a:xfrm rot="848819">
            <a:off x="7083144" y="2423165"/>
            <a:ext cx="681581" cy="987799"/>
          </a:xfrm>
          <a:custGeom>
            <a:avLst/>
            <a:gdLst/>
            <a:ahLst/>
            <a:cxnLst/>
            <a:rect l="l" t="t" r="r" b="b"/>
            <a:pathLst>
              <a:path w="681581" h="987799">
                <a:moveTo>
                  <a:pt x="0" y="0"/>
                </a:moveTo>
                <a:lnTo>
                  <a:pt x="681581" y="0"/>
                </a:lnTo>
                <a:lnTo>
                  <a:pt x="681581" y="987800"/>
                </a:lnTo>
                <a:lnTo>
                  <a:pt x="0" y="987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2813473"/>
            <a:ext cx="700269" cy="656502"/>
          </a:xfrm>
          <a:custGeom>
            <a:avLst/>
            <a:gdLst/>
            <a:ahLst/>
            <a:cxnLst/>
            <a:rect l="l" t="t" r="r" b="b"/>
            <a:pathLst>
              <a:path w="700269" h="656502">
                <a:moveTo>
                  <a:pt x="0" y="0"/>
                </a:moveTo>
                <a:lnTo>
                  <a:pt x="700269" y="0"/>
                </a:lnTo>
                <a:lnTo>
                  <a:pt x="700269" y="656503"/>
                </a:lnTo>
                <a:lnTo>
                  <a:pt x="0" y="656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93492" y="2845128"/>
            <a:ext cx="698153" cy="624847"/>
          </a:xfrm>
          <a:custGeom>
            <a:avLst/>
            <a:gdLst/>
            <a:ahLst/>
            <a:cxnLst/>
            <a:rect l="l" t="t" r="r" b="b"/>
            <a:pathLst>
              <a:path w="698153" h="624847">
                <a:moveTo>
                  <a:pt x="0" y="0"/>
                </a:moveTo>
                <a:lnTo>
                  <a:pt x="698153" y="0"/>
                </a:lnTo>
                <a:lnTo>
                  <a:pt x="698153" y="624848"/>
                </a:lnTo>
                <a:lnTo>
                  <a:pt x="0" y="624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5914980"/>
            <a:ext cx="717322" cy="642003"/>
          </a:xfrm>
          <a:custGeom>
            <a:avLst/>
            <a:gdLst/>
            <a:ahLst/>
            <a:cxnLst/>
            <a:rect l="l" t="t" r="r" b="b"/>
            <a:pathLst>
              <a:path w="717322" h="642003">
                <a:moveTo>
                  <a:pt x="0" y="0"/>
                </a:moveTo>
                <a:lnTo>
                  <a:pt x="717322" y="0"/>
                </a:lnTo>
                <a:lnTo>
                  <a:pt x="717322" y="642004"/>
                </a:lnTo>
                <a:lnTo>
                  <a:pt x="0" y="6420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229957" y="1679663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0" y="4102205"/>
            <a:ext cx="2906479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pretrained language understanding adapted to our labels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3492" y="4102205"/>
            <a:ext cx="3185168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</a:t>
            </a: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length=256 (speed vs coverage trade‑off)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563515"/>
            <a:ext cx="3092379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492" y="3563515"/>
            <a:ext cx="2656010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Tokenization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7171874"/>
            <a:ext cx="3273063" cy="1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1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each epoch, best checkpoint by F1, seed=42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633184"/>
            <a:ext cx="3419728" cy="46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187" y="167964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03645">
            <a:off x="14738386" y="6054581"/>
            <a:ext cx="3331400" cy="3823701"/>
          </a:xfrm>
          <a:custGeom>
            <a:avLst/>
            <a:gdLst/>
            <a:ahLst/>
            <a:cxnLst/>
            <a:rect l="l" t="t" r="r" b="b"/>
            <a:pathLst>
              <a:path w="3331400" h="3823701">
                <a:moveTo>
                  <a:pt x="0" y="0"/>
                </a:moveTo>
                <a:lnTo>
                  <a:pt x="3331400" y="0"/>
                </a:lnTo>
                <a:lnTo>
                  <a:pt x="3331400" y="3823702"/>
                </a:lnTo>
                <a:lnTo>
                  <a:pt x="0" y="38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763926" y="1421883"/>
            <a:ext cx="2920658" cy="19424700"/>
          </a:xfrm>
          <a:custGeom>
            <a:avLst/>
            <a:gdLst/>
            <a:ahLst/>
            <a:cxnLst/>
            <a:rect l="l" t="t" r="r" b="b"/>
            <a:pathLst>
              <a:path w="2920658" h="19424700">
                <a:moveTo>
                  <a:pt x="0" y="0"/>
                </a:moveTo>
                <a:lnTo>
                  <a:pt x="2920657" y="0"/>
                </a:lnTo>
                <a:lnTo>
                  <a:pt x="2920657" y="19424701"/>
                </a:lnTo>
                <a:lnTo>
                  <a:pt x="0" y="194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43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407672" y="7297586"/>
            <a:ext cx="9234441" cy="0"/>
          </a:xfrm>
          <a:prstGeom prst="line">
            <a:avLst/>
          </a:prstGeom>
          <a:ln w="114300" cap="flat">
            <a:solidFill>
              <a:srgbClr val="E97D2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09340" y="5388566"/>
            <a:ext cx="3086688" cy="3213685"/>
            <a:chOff x="0" y="0"/>
            <a:chExt cx="812975" cy="846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49611" y="2702590"/>
            <a:ext cx="7940276" cy="3437242"/>
            <a:chOff x="0" y="0"/>
            <a:chExt cx="1075384" cy="465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384" cy="465520"/>
            </a:xfrm>
            <a:custGeom>
              <a:avLst/>
              <a:gdLst/>
              <a:ahLst/>
              <a:cxnLst/>
              <a:rect l="l" t="t" r="r" b="b"/>
              <a:pathLst>
                <a:path w="1075384" h="465520">
                  <a:moveTo>
                    <a:pt x="24375" y="0"/>
                  </a:moveTo>
                  <a:lnTo>
                    <a:pt x="1051009" y="0"/>
                  </a:lnTo>
                  <a:cubicBezTo>
                    <a:pt x="1057474" y="0"/>
                    <a:pt x="1063674" y="2568"/>
                    <a:pt x="1068245" y="7139"/>
                  </a:cubicBezTo>
                  <a:cubicBezTo>
                    <a:pt x="1072816" y="11711"/>
                    <a:pt x="1075384" y="17911"/>
                    <a:pt x="1075384" y="24375"/>
                  </a:cubicBezTo>
                  <a:lnTo>
                    <a:pt x="1075384" y="441144"/>
                  </a:lnTo>
                  <a:cubicBezTo>
                    <a:pt x="1075384" y="454607"/>
                    <a:pt x="1064471" y="465520"/>
                    <a:pt x="1051009" y="465520"/>
                  </a:cubicBezTo>
                  <a:lnTo>
                    <a:pt x="24375" y="465520"/>
                  </a:lnTo>
                  <a:cubicBezTo>
                    <a:pt x="17911" y="465520"/>
                    <a:pt x="11711" y="462952"/>
                    <a:pt x="7139" y="458381"/>
                  </a:cubicBezTo>
                  <a:cubicBezTo>
                    <a:pt x="2568" y="453809"/>
                    <a:pt x="0" y="447609"/>
                    <a:pt x="0" y="441144"/>
                  </a:cubicBezTo>
                  <a:lnTo>
                    <a:pt x="0" y="24375"/>
                  </a:lnTo>
                  <a:cubicBezTo>
                    <a:pt x="0" y="17911"/>
                    <a:pt x="2568" y="11711"/>
                    <a:pt x="7139" y="7139"/>
                  </a:cubicBezTo>
                  <a:cubicBezTo>
                    <a:pt x="11711" y="2568"/>
                    <a:pt x="17911" y="0"/>
                    <a:pt x="24375" y="0"/>
                  </a:cubicBezTo>
                  <a:close/>
                </a:path>
              </a:pathLst>
            </a:custGeom>
            <a:blipFill>
              <a:blip r:embed="rId8"/>
              <a:stretch>
                <a:fillRect t="-27055" b="-27055"/>
              </a:stretch>
            </a:blipFill>
            <a:ln w="381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0164" y="5388566"/>
            <a:ext cx="3086688" cy="3213685"/>
            <a:chOff x="0" y="0"/>
            <a:chExt cx="812975" cy="84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2152" y="5388566"/>
            <a:ext cx="3086688" cy="3213685"/>
            <a:chOff x="0" y="0"/>
            <a:chExt cx="812975" cy="84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975" cy="846446"/>
            </a:xfrm>
            <a:custGeom>
              <a:avLst/>
              <a:gdLst/>
              <a:ahLst/>
              <a:cxnLst/>
              <a:rect l="l" t="t" r="r" b="b"/>
              <a:pathLst>
                <a:path w="812975" h="846446">
                  <a:moveTo>
                    <a:pt x="812975" y="50163"/>
                  </a:moveTo>
                  <a:lnTo>
                    <a:pt x="812975" y="796283"/>
                  </a:lnTo>
                  <a:cubicBezTo>
                    <a:pt x="812975" y="823987"/>
                    <a:pt x="790516" y="846446"/>
                    <a:pt x="762811" y="846446"/>
                  </a:cubicBezTo>
                  <a:lnTo>
                    <a:pt x="50163" y="846446"/>
                  </a:lnTo>
                  <a:cubicBezTo>
                    <a:pt x="22459" y="846446"/>
                    <a:pt x="0" y="823987"/>
                    <a:pt x="0" y="796283"/>
                  </a:cubicBezTo>
                  <a:lnTo>
                    <a:pt x="0" y="50163"/>
                  </a:lnTo>
                  <a:cubicBezTo>
                    <a:pt x="0" y="22459"/>
                    <a:pt x="22459" y="0"/>
                    <a:pt x="50163" y="0"/>
                  </a:cubicBezTo>
                  <a:lnTo>
                    <a:pt x="762811" y="0"/>
                  </a:lnTo>
                  <a:cubicBezTo>
                    <a:pt x="790516" y="0"/>
                    <a:pt x="812975" y="22459"/>
                    <a:pt x="812975" y="50163"/>
                  </a:cubicBezTo>
                  <a:close/>
                </a:path>
              </a:pathLst>
            </a:custGeom>
            <a:solidFill>
              <a:srgbClr val="664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975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1695" y="5760329"/>
            <a:ext cx="721978" cy="1089778"/>
          </a:xfrm>
          <a:custGeom>
            <a:avLst/>
            <a:gdLst/>
            <a:ahLst/>
            <a:cxnLst/>
            <a:rect l="l" t="t" r="r" b="b"/>
            <a:pathLst>
              <a:path w="721978" h="1089778">
                <a:moveTo>
                  <a:pt x="0" y="0"/>
                </a:moveTo>
                <a:lnTo>
                  <a:pt x="721978" y="0"/>
                </a:lnTo>
                <a:lnTo>
                  <a:pt x="721978" y="1089777"/>
                </a:lnTo>
                <a:lnTo>
                  <a:pt x="0" y="108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460899" y="5737129"/>
            <a:ext cx="1109192" cy="1136177"/>
          </a:xfrm>
          <a:custGeom>
            <a:avLst/>
            <a:gdLst/>
            <a:ahLst/>
            <a:cxnLst/>
            <a:rect l="l" t="t" r="r" b="b"/>
            <a:pathLst>
              <a:path w="1109192" h="1136177">
                <a:moveTo>
                  <a:pt x="0" y="0"/>
                </a:moveTo>
                <a:lnTo>
                  <a:pt x="1109193" y="0"/>
                </a:lnTo>
                <a:lnTo>
                  <a:pt x="1109193" y="1136177"/>
                </a:lnTo>
                <a:lnTo>
                  <a:pt x="0" y="1136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950428" y="5846292"/>
            <a:ext cx="966159" cy="917851"/>
          </a:xfrm>
          <a:custGeom>
            <a:avLst/>
            <a:gdLst/>
            <a:ahLst/>
            <a:cxnLst/>
            <a:rect l="l" t="t" r="r" b="b"/>
            <a:pathLst>
              <a:path w="966159" h="917851">
                <a:moveTo>
                  <a:pt x="0" y="0"/>
                </a:moveTo>
                <a:lnTo>
                  <a:pt x="966159" y="0"/>
                </a:lnTo>
                <a:lnTo>
                  <a:pt x="966159" y="917851"/>
                </a:lnTo>
                <a:lnTo>
                  <a:pt x="0" y="917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950428" y="2466196"/>
            <a:ext cx="624144" cy="472789"/>
          </a:xfrm>
          <a:custGeom>
            <a:avLst/>
            <a:gdLst/>
            <a:ahLst/>
            <a:cxnLst/>
            <a:rect l="l" t="t" r="r" b="b"/>
            <a:pathLst>
              <a:path w="624144" h="472789">
                <a:moveTo>
                  <a:pt x="0" y="0"/>
                </a:moveTo>
                <a:lnTo>
                  <a:pt x="624144" y="0"/>
                </a:lnTo>
                <a:lnTo>
                  <a:pt x="624144" y="472788"/>
                </a:lnTo>
                <a:lnTo>
                  <a:pt x="0" y="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6383932">
            <a:off x="892380" y="4478646"/>
            <a:ext cx="882993" cy="376376"/>
          </a:xfrm>
          <a:custGeom>
            <a:avLst/>
            <a:gdLst/>
            <a:ahLst/>
            <a:cxnLst/>
            <a:rect l="l" t="t" r="r" b="b"/>
            <a:pathLst>
              <a:path w="882993" h="376376">
                <a:moveTo>
                  <a:pt x="0" y="0"/>
                </a:moveTo>
                <a:lnTo>
                  <a:pt x="882993" y="0"/>
                </a:lnTo>
                <a:lnTo>
                  <a:pt x="882993" y="376376"/>
                </a:lnTo>
                <a:lnTo>
                  <a:pt x="0" y="376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05869" y="7635229"/>
            <a:ext cx="22936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classification report (precision/recall/F1)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6908" y="7537807"/>
            <a:ext cx="24731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operating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point (e.g., maximize F1)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6187" y="2787003"/>
            <a:ext cx="542760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50"/>
              </a:lnSpc>
              <a:spcBef>
                <a:spcPct val="0"/>
              </a:spcBef>
            </a:pPr>
            <a:r>
              <a:rPr lang="en-US" sz="6500" b="1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Resul</a:t>
            </a:r>
            <a:r>
              <a:rPr lang="en-US" sz="6500" b="1" u="none" strike="noStrike" spc="-292">
                <a:gradFill>
                  <a:gsLst>
                    <a:gs pos="0">
                      <a:srgbClr val="0D59FD">
                        <a:alpha val="100000"/>
                      </a:srgbClr>
                    </a:gs>
                    <a:gs pos="100000">
                      <a:srgbClr val="FF7AFF">
                        <a:alpha val="100000"/>
                      </a:srgbClr>
                    </a:gs>
                  </a:gsLst>
                  <a:lin ang="0"/>
                </a:gradFill>
                <a:latin typeface="TT Norms Bold"/>
                <a:ea typeface="TT Norms Bold"/>
                <a:cs typeface="TT Norms Bold"/>
                <a:sym typeface="TT Norms Bold"/>
              </a:rPr>
              <a:t>ts &amp; 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5869" y="7012929"/>
            <a:ext cx="22936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8415" y="7012929"/>
            <a:ext cx="287134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Threshold tuning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4414" y="7537807"/>
            <a:ext cx="24621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50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ote gains and interpretibility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93312" y="7012929"/>
            <a:ext cx="20443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Trade‑offs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8555" y="1532928"/>
            <a:ext cx="350010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Psychepath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144" y="1514723"/>
            <a:ext cx="3017764" cy="5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798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467</Words>
  <Application>Microsoft Office PowerPoint</Application>
  <PresentationFormat>Custom</PresentationFormat>
  <Paragraphs>98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 Bold</vt:lpstr>
      <vt:lpstr>Glacial Indifference</vt:lpstr>
      <vt:lpstr>Poppins Semi-Bold</vt:lpstr>
      <vt:lpstr>Arial</vt:lpstr>
      <vt:lpstr>Poppins Medium</vt:lpstr>
      <vt:lpstr>TT Norms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Orange Modern Sales Psychology Presentation</dc:title>
  <cp:lastModifiedBy>Syed Darain Hyder Kazmi</cp:lastModifiedBy>
  <cp:revision>3</cp:revision>
  <dcterms:created xsi:type="dcterms:W3CDTF">2006-08-16T00:00:00Z</dcterms:created>
  <dcterms:modified xsi:type="dcterms:W3CDTF">2025-11-16T14:13:04Z</dcterms:modified>
  <dc:identifier>DAG4v1eg1iQ</dc:identifier>
</cp:coreProperties>
</file>